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47" r:id="rId5"/>
    <p:sldId id="894" r:id="rId6"/>
    <p:sldId id="895" r:id="rId7"/>
    <p:sldId id="896" r:id="rId8"/>
    <p:sldId id="898" r:id="rId9"/>
    <p:sldId id="897" r:id="rId10"/>
    <p:sldId id="899" r:id="rId11"/>
    <p:sldId id="900" r:id="rId12"/>
    <p:sldId id="901" r:id="rId13"/>
    <p:sldId id="902" r:id="rId14"/>
    <p:sldId id="904" r:id="rId15"/>
    <p:sldId id="906" r:id="rId16"/>
    <p:sldId id="905" r:id="rId17"/>
    <p:sldId id="903" r:id="rId18"/>
    <p:sldId id="907" r:id="rId19"/>
    <p:sldId id="908" r:id="rId20"/>
    <p:sldId id="909" r:id="rId21"/>
    <p:sldId id="913" r:id="rId22"/>
    <p:sldId id="910" r:id="rId23"/>
    <p:sldId id="911" r:id="rId24"/>
    <p:sldId id="912" r:id="rId25"/>
    <p:sldId id="914" r:id="rId26"/>
    <p:sldId id="915" r:id="rId27"/>
    <p:sldId id="893" r:id="rId28"/>
    <p:sldId id="916" r:id="rId29"/>
    <p:sldId id="917" r:id="rId30"/>
    <p:sldId id="918" r:id="rId31"/>
    <p:sldId id="921" r:id="rId32"/>
    <p:sldId id="919" r:id="rId33"/>
    <p:sldId id="922" r:id="rId34"/>
    <p:sldId id="920" r:id="rId35"/>
  </p:sldIdLst>
  <p:sldSz cx="12192000" cy="6858000"/>
  <p:notesSz cx="6810375" cy="9942513"/>
  <p:defaultTextStyle>
    <a:defPPr>
      <a:defRPr lang="nl-NL"/>
    </a:defPPr>
    <a:lvl1pPr marL="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1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8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9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pos="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290975-99A0-3DA6-1B77-B0290C2FB84D}" name="Wijngaart, van den Ruud" initials="WvdR" userId="S::wijngaartvdr@pbl.nl::0ccd2b83-ab7d-4d41-81f9-3eb8abc686a4" providerId="AD"/>
  <p188:author id="{3DCE7A91-EA56-DE29-6F40-8FB9E669ACCB}" name="Polen, van Steven" initials="PvS" userId="S::PolenvS@pbl.nl::073dd6eb-c775-468b-aa4c-963f124ffc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Paul" initials="P" lastIdx="3" clrIdx="9">
    <p:extLst>
      <p:ext uri="{19B8F6BF-5375-455C-9EA6-DF929625EA0E}">
        <p15:presenceInfo xmlns:p15="http://schemas.microsoft.com/office/powerpoint/2012/main" userId="S::koutstaalp@pbl.nl::9d37dcbc-bf63-48b8-9ca6-20b6c9629b62" providerId="AD"/>
      </p:ext>
    </p:extLst>
  </p:cmAuthor>
  <p:cmAuthor id="4" name="Arnout Drenthel" initials="AD [4]" lastIdx="1" clrIdx="3"/>
  <p:cmAuthor id="11" name="Jan" initials="J" lastIdx="13" clrIdx="10">
    <p:extLst>
      <p:ext uri="{19B8F6BF-5375-455C-9EA6-DF929625EA0E}">
        <p15:presenceInfo xmlns:p15="http://schemas.microsoft.com/office/powerpoint/2012/main" userId="S::matthijsej@pbl.nl::9408de68-896f-482b-85cb-58ee4d54d6e3" providerId="AD"/>
      </p:ext>
    </p:extLst>
  </p:cmAuthor>
  <p:cmAuthor id="5" name="Arnout Drenthel" initials="AD [5]" lastIdx="1" clrIdx="4"/>
  <p:cmAuthor id="12" name="Hekkenberg, Michiel" initials="HM" lastIdx="4" clrIdx="11">
    <p:extLst>
      <p:ext uri="{19B8F6BF-5375-455C-9EA6-DF929625EA0E}">
        <p15:presenceInfo xmlns:p15="http://schemas.microsoft.com/office/powerpoint/2012/main" userId="S::hekkenbergm@pbl.nl::3f9ce459-11b7-4c29-9129-bfbcc3725387" providerId="AD"/>
      </p:ext>
    </p:extLst>
  </p:cmAuthor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4D"/>
    <a:srgbClr val="F9E11E"/>
    <a:srgbClr val="00B050"/>
    <a:srgbClr val="F2D9E7"/>
    <a:srgbClr val="D52B1E"/>
    <a:srgbClr val="D17E23"/>
    <a:srgbClr val="68A54F"/>
    <a:srgbClr val="695E06"/>
    <a:srgbClr val="1542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6" autoAdjust="0"/>
    <p:restoredTop sz="88157" autoAdjust="0"/>
  </p:normalViewPr>
  <p:slideViewPr>
    <p:cSldViewPr snapToGrid="0">
      <p:cViewPr varScale="1">
        <p:scale>
          <a:sx n="127" d="100"/>
          <a:sy n="127" d="100"/>
        </p:scale>
        <p:origin x="360" y="480"/>
      </p:cViewPr>
      <p:guideLst>
        <p:guide pos="519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-49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1B412-9903-4FA5-A16D-76A9431DA626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32BF00B-A432-422F-A155-36C72F4D53FE}">
      <dgm:prSet/>
      <dgm:spPr/>
      <dgm:t>
        <a:bodyPr/>
        <a:lstStyle/>
        <a:p>
          <a:r>
            <a:rPr lang="nl-NL"/>
            <a:t>Klimaatverandering</a:t>
          </a:r>
          <a:endParaRPr lang="en-US"/>
        </a:p>
      </dgm:t>
    </dgm:pt>
    <dgm:pt modelId="{27C0CC10-A0F4-496C-A1C0-7703C5ED39A2}" type="parTrans" cxnId="{5A060787-855A-432E-813A-108F1BFB1D65}">
      <dgm:prSet/>
      <dgm:spPr/>
      <dgm:t>
        <a:bodyPr/>
        <a:lstStyle/>
        <a:p>
          <a:endParaRPr lang="en-US"/>
        </a:p>
      </dgm:t>
    </dgm:pt>
    <dgm:pt modelId="{1A1BCD41-312B-4366-B959-6AB315CC9D8D}" type="sibTrans" cxnId="{5A060787-855A-432E-813A-108F1BFB1D65}">
      <dgm:prSet/>
      <dgm:spPr/>
      <dgm:t>
        <a:bodyPr/>
        <a:lstStyle/>
        <a:p>
          <a:endParaRPr lang="en-US"/>
        </a:p>
      </dgm:t>
    </dgm:pt>
    <dgm:pt modelId="{4FDBB942-722B-4909-92D7-2F829CF20604}">
      <dgm:prSet/>
      <dgm:spPr/>
      <dgm:t>
        <a:bodyPr/>
        <a:lstStyle/>
        <a:p>
          <a:r>
            <a:rPr lang="nl-NL"/>
            <a:t>Afhankelijkheid van wereldmarkt</a:t>
          </a:r>
          <a:endParaRPr lang="en-US"/>
        </a:p>
      </dgm:t>
    </dgm:pt>
    <dgm:pt modelId="{716DD9A7-E485-4522-B5FE-A5D87DD16AF1}" type="parTrans" cxnId="{E2CEA1B9-3F0C-4D41-BB7E-B8F8CE9AD706}">
      <dgm:prSet/>
      <dgm:spPr/>
      <dgm:t>
        <a:bodyPr/>
        <a:lstStyle/>
        <a:p>
          <a:endParaRPr lang="en-US"/>
        </a:p>
      </dgm:t>
    </dgm:pt>
    <dgm:pt modelId="{7AC3F1AD-AF00-4B10-941C-CB17C9385740}" type="sibTrans" cxnId="{E2CEA1B9-3F0C-4D41-BB7E-B8F8CE9AD706}">
      <dgm:prSet/>
      <dgm:spPr/>
      <dgm:t>
        <a:bodyPr/>
        <a:lstStyle/>
        <a:p>
          <a:endParaRPr lang="en-US"/>
        </a:p>
      </dgm:t>
    </dgm:pt>
    <dgm:pt modelId="{BA6BE4B5-4A97-4A9E-96D7-EEE39CA291D0}">
      <dgm:prSet/>
      <dgm:spPr/>
      <dgm:t>
        <a:bodyPr/>
        <a:lstStyle/>
        <a:p>
          <a:r>
            <a:rPr lang="nl-NL"/>
            <a:t>Beheersbaarheid van kosten</a:t>
          </a:r>
          <a:endParaRPr lang="en-US"/>
        </a:p>
      </dgm:t>
    </dgm:pt>
    <dgm:pt modelId="{92EE6ECD-C16F-4740-A287-30DC4C2F03DB}" type="parTrans" cxnId="{7E436114-7D49-4821-AC9A-8A0138CC3CC4}">
      <dgm:prSet/>
      <dgm:spPr/>
      <dgm:t>
        <a:bodyPr/>
        <a:lstStyle/>
        <a:p>
          <a:endParaRPr lang="en-US"/>
        </a:p>
      </dgm:t>
    </dgm:pt>
    <dgm:pt modelId="{997A5288-F066-4561-A1F1-F25DF62EF259}" type="sibTrans" cxnId="{7E436114-7D49-4821-AC9A-8A0138CC3CC4}">
      <dgm:prSet/>
      <dgm:spPr/>
      <dgm:t>
        <a:bodyPr/>
        <a:lstStyle/>
        <a:p>
          <a:endParaRPr lang="en-US"/>
        </a:p>
      </dgm:t>
    </dgm:pt>
    <dgm:pt modelId="{F66A825C-B58A-4279-B568-ED5CD42C9EB3}">
      <dgm:prSet/>
      <dgm:spPr/>
      <dgm:t>
        <a:bodyPr/>
        <a:lstStyle/>
        <a:p>
          <a:r>
            <a:rPr lang="nl-NL"/>
            <a:t>Verwevenheid energie in samenleving maakt verandering complex</a:t>
          </a:r>
          <a:endParaRPr lang="en-US"/>
        </a:p>
      </dgm:t>
    </dgm:pt>
    <dgm:pt modelId="{A896A9D8-75C0-4EB4-9BD6-7605F6BFA83D}" type="parTrans" cxnId="{532E3E04-E8A1-4E82-9261-32F51426D424}">
      <dgm:prSet/>
      <dgm:spPr/>
      <dgm:t>
        <a:bodyPr/>
        <a:lstStyle/>
        <a:p>
          <a:endParaRPr lang="en-US"/>
        </a:p>
      </dgm:t>
    </dgm:pt>
    <dgm:pt modelId="{CD92C257-1385-44B1-AA39-A43276AB07F1}" type="sibTrans" cxnId="{532E3E04-E8A1-4E82-9261-32F51426D424}">
      <dgm:prSet/>
      <dgm:spPr/>
      <dgm:t>
        <a:bodyPr/>
        <a:lstStyle/>
        <a:p>
          <a:endParaRPr lang="en-US"/>
        </a:p>
      </dgm:t>
    </dgm:pt>
    <dgm:pt modelId="{60BB4C0F-F31A-4778-840F-F29AB2247C5C}">
      <dgm:prSet/>
      <dgm:spPr/>
      <dgm:t>
        <a:bodyPr/>
        <a:lstStyle/>
        <a:p>
          <a:r>
            <a:rPr lang="nl-NL"/>
            <a:t>Snelheid gewenst, maar lopen tegen (praktische) beperkingen aan</a:t>
          </a:r>
          <a:endParaRPr lang="en-US"/>
        </a:p>
      </dgm:t>
    </dgm:pt>
    <dgm:pt modelId="{A9D31805-E6EF-4916-953B-4C7A7841BA07}" type="parTrans" cxnId="{63857EDC-799A-498E-859F-6B05966F0D01}">
      <dgm:prSet/>
      <dgm:spPr/>
      <dgm:t>
        <a:bodyPr/>
        <a:lstStyle/>
        <a:p>
          <a:endParaRPr lang="en-US"/>
        </a:p>
      </dgm:t>
    </dgm:pt>
    <dgm:pt modelId="{EBB37E91-26D2-4D4E-93A3-1074D39B28D1}" type="sibTrans" cxnId="{63857EDC-799A-498E-859F-6B05966F0D01}">
      <dgm:prSet/>
      <dgm:spPr/>
      <dgm:t>
        <a:bodyPr/>
        <a:lstStyle/>
        <a:p>
          <a:endParaRPr lang="en-US"/>
        </a:p>
      </dgm:t>
    </dgm:pt>
    <dgm:pt modelId="{6151785C-CEAB-42A2-8D92-7D536D6802E7}" type="pres">
      <dgm:prSet presAssocID="{26B1B412-9903-4FA5-A16D-76A9431DA626}" presName="linear" presStyleCnt="0">
        <dgm:presLayoutVars>
          <dgm:animLvl val="lvl"/>
          <dgm:resizeHandles val="exact"/>
        </dgm:presLayoutVars>
      </dgm:prSet>
      <dgm:spPr/>
    </dgm:pt>
    <dgm:pt modelId="{E2906D76-AD05-4760-BD25-56867B9C5395}" type="pres">
      <dgm:prSet presAssocID="{232BF00B-A432-422F-A155-36C72F4D53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431EA7-D847-4B13-B1DC-78D909042B1B}" type="pres">
      <dgm:prSet presAssocID="{1A1BCD41-312B-4366-B959-6AB315CC9D8D}" presName="spacer" presStyleCnt="0"/>
      <dgm:spPr/>
    </dgm:pt>
    <dgm:pt modelId="{F12E9DE0-7B52-41CF-8CDE-A8A9249230E5}" type="pres">
      <dgm:prSet presAssocID="{4FDBB942-722B-4909-92D7-2F829CF206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E77B46-7C97-4719-8551-90F8DE9611A5}" type="pres">
      <dgm:prSet presAssocID="{7AC3F1AD-AF00-4B10-941C-CB17C9385740}" presName="spacer" presStyleCnt="0"/>
      <dgm:spPr/>
    </dgm:pt>
    <dgm:pt modelId="{527EECAC-044C-4BAB-AF50-78BA281051D8}" type="pres">
      <dgm:prSet presAssocID="{BA6BE4B5-4A97-4A9E-96D7-EEE39CA291D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597D53-090D-48F3-99A0-2B3984B82A37}" type="pres">
      <dgm:prSet presAssocID="{997A5288-F066-4561-A1F1-F25DF62EF259}" presName="spacer" presStyleCnt="0"/>
      <dgm:spPr/>
    </dgm:pt>
    <dgm:pt modelId="{D7D6255B-9A59-46CE-9485-A8446F02CB57}" type="pres">
      <dgm:prSet presAssocID="{F66A825C-B58A-4279-B568-ED5CD42C9E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F6B8E2-5AAF-42F5-AD68-20FD70A50799}" type="pres">
      <dgm:prSet presAssocID="{CD92C257-1385-44B1-AA39-A43276AB07F1}" presName="spacer" presStyleCnt="0"/>
      <dgm:spPr/>
    </dgm:pt>
    <dgm:pt modelId="{3F14470F-C077-47C8-95C6-3857D56C0CC2}" type="pres">
      <dgm:prSet presAssocID="{60BB4C0F-F31A-4778-840F-F29AB2247C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32E3E04-E8A1-4E82-9261-32F51426D424}" srcId="{26B1B412-9903-4FA5-A16D-76A9431DA626}" destId="{F66A825C-B58A-4279-B568-ED5CD42C9EB3}" srcOrd="3" destOrd="0" parTransId="{A896A9D8-75C0-4EB4-9BD6-7605F6BFA83D}" sibTransId="{CD92C257-1385-44B1-AA39-A43276AB07F1}"/>
    <dgm:cxn modelId="{7E436114-7D49-4821-AC9A-8A0138CC3CC4}" srcId="{26B1B412-9903-4FA5-A16D-76A9431DA626}" destId="{BA6BE4B5-4A97-4A9E-96D7-EEE39CA291D0}" srcOrd="2" destOrd="0" parTransId="{92EE6ECD-C16F-4740-A287-30DC4C2F03DB}" sibTransId="{997A5288-F066-4561-A1F1-F25DF62EF259}"/>
    <dgm:cxn modelId="{BE81F024-4EEA-4746-9196-6E5BFDD4C707}" type="presOf" srcId="{BA6BE4B5-4A97-4A9E-96D7-EEE39CA291D0}" destId="{527EECAC-044C-4BAB-AF50-78BA281051D8}" srcOrd="0" destOrd="0" presId="urn:microsoft.com/office/officeart/2005/8/layout/vList2"/>
    <dgm:cxn modelId="{065C513F-49EC-42BD-A352-13158440B069}" type="presOf" srcId="{F66A825C-B58A-4279-B568-ED5CD42C9EB3}" destId="{D7D6255B-9A59-46CE-9485-A8446F02CB57}" srcOrd="0" destOrd="0" presId="urn:microsoft.com/office/officeart/2005/8/layout/vList2"/>
    <dgm:cxn modelId="{895AAA4B-6038-43DE-B34D-D0EF96E0BAF6}" type="presOf" srcId="{4FDBB942-722B-4909-92D7-2F829CF20604}" destId="{F12E9DE0-7B52-41CF-8CDE-A8A9249230E5}" srcOrd="0" destOrd="0" presId="urn:microsoft.com/office/officeart/2005/8/layout/vList2"/>
    <dgm:cxn modelId="{14586364-6099-4CCC-9560-2FA7A1A0108E}" type="presOf" srcId="{60BB4C0F-F31A-4778-840F-F29AB2247C5C}" destId="{3F14470F-C077-47C8-95C6-3857D56C0CC2}" srcOrd="0" destOrd="0" presId="urn:microsoft.com/office/officeart/2005/8/layout/vList2"/>
    <dgm:cxn modelId="{5A060787-855A-432E-813A-108F1BFB1D65}" srcId="{26B1B412-9903-4FA5-A16D-76A9431DA626}" destId="{232BF00B-A432-422F-A155-36C72F4D53FE}" srcOrd="0" destOrd="0" parTransId="{27C0CC10-A0F4-496C-A1C0-7703C5ED39A2}" sibTransId="{1A1BCD41-312B-4366-B959-6AB315CC9D8D}"/>
    <dgm:cxn modelId="{1963709E-06C0-49CA-BEB3-2C8CF0EFD9A3}" type="presOf" srcId="{26B1B412-9903-4FA5-A16D-76A9431DA626}" destId="{6151785C-CEAB-42A2-8D92-7D536D6802E7}" srcOrd="0" destOrd="0" presId="urn:microsoft.com/office/officeart/2005/8/layout/vList2"/>
    <dgm:cxn modelId="{0E081DB2-F913-44A6-BADB-6914D42409D1}" type="presOf" srcId="{232BF00B-A432-422F-A155-36C72F4D53FE}" destId="{E2906D76-AD05-4760-BD25-56867B9C5395}" srcOrd="0" destOrd="0" presId="urn:microsoft.com/office/officeart/2005/8/layout/vList2"/>
    <dgm:cxn modelId="{E2CEA1B9-3F0C-4D41-BB7E-B8F8CE9AD706}" srcId="{26B1B412-9903-4FA5-A16D-76A9431DA626}" destId="{4FDBB942-722B-4909-92D7-2F829CF20604}" srcOrd="1" destOrd="0" parTransId="{716DD9A7-E485-4522-B5FE-A5D87DD16AF1}" sibTransId="{7AC3F1AD-AF00-4B10-941C-CB17C9385740}"/>
    <dgm:cxn modelId="{63857EDC-799A-498E-859F-6B05966F0D01}" srcId="{26B1B412-9903-4FA5-A16D-76A9431DA626}" destId="{60BB4C0F-F31A-4778-840F-F29AB2247C5C}" srcOrd="4" destOrd="0" parTransId="{A9D31805-E6EF-4916-953B-4C7A7841BA07}" sibTransId="{EBB37E91-26D2-4D4E-93A3-1074D39B28D1}"/>
    <dgm:cxn modelId="{0F677637-A295-4195-B071-8D5053A640CA}" type="presParOf" srcId="{6151785C-CEAB-42A2-8D92-7D536D6802E7}" destId="{E2906D76-AD05-4760-BD25-56867B9C5395}" srcOrd="0" destOrd="0" presId="urn:microsoft.com/office/officeart/2005/8/layout/vList2"/>
    <dgm:cxn modelId="{B811A681-8CED-4931-8E5D-79604A2D050A}" type="presParOf" srcId="{6151785C-CEAB-42A2-8D92-7D536D6802E7}" destId="{24431EA7-D847-4B13-B1DC-78D909042B1B}" srcOrd="1" destOrd="0" presId="urn:microsoft.com/office/officeart/2005/8/layout/vList2"/>
    <dgm:cxn modelId="{DA854913-5FEB-41C4-BB7B-60D1C552CFEE}" type="presParOf" srcId="{6151785C-CEAB-42A2-8D92-7D536D6802E7}" destId="{F12E9DE0-7B52-41CF-8CDE-A8A9249230E5}" srcOrd="2" destOrd="0" presId="urn:microsoft.com/office/officeart/2005/8/layout/vList2"/>
    <dgm:cxn modelId="{2A827606-8158-499E-AE37-3D185222344D}" type="presParOf" srcId="{6151785C-CEAB-42A2-8D92-7D536D6802E7}" destId="{A9E77B46-7C97-4719-8551-90F8DE9611A5}" srcOrd="3" destOrd="0" presId="urn:microsoft.com/office/officeart/2005/8/layout/vList2"/>
    <dgm:cxn modelId="{374E3BB7-C4AF-47E9-987F-1A7F8057A277}" type="presParOf" srcId="{6151785C-CEAB-42A2-8D92-7D536D6802E7}" destId="{527EECAC-044C-4BAB-AF50-78BA281051D8}" srcOrd="4" destOrd="0" presId="urn:microsoft.com/office/officeart/2005/8/layout/vList2"/>
    <dgm:cxn modelId="{9E778A78-207D-45B9-8C5D-AD22DBA3DCA9}" type="presParOf" srcId="{6151785C-CEAB-42A2-8D92-7D536D6802E7}" destId="{3D597D53-090D-48F3-99A0-2B3984B82A37}" srcOrd="5" destOrd="0" presId="urn:microsoft.com/office/officeart/2005/8/layout/vList2"/>
    <dgm:cxn modelId="{A612DC2C-083E-4BAC-A67F-B9D09A9BE7AC}" type="presParOf" srcId="{6151785C-CEAB-42A2-8D92-7D536D6802E7}" destId="{D7D6255B-9A59-46CE-9485-A8446F02CB57}" srcOrd="6" destOrd="0" presId="urn:microsoft.com/office/officeart/2005/8/layout/vList2"/>
    <dgm:cxn modelId="{93CF8732-4F83-4927-A4E4-16A8F147DC7A}" type="presParOf" srcId="{6151785C-CEAB-42A2-8D92-7D536D6802E7}" destId="{43F6B8E2-5AAF-42F5-AD68-20FD70A50799}" srcOrd="7" destOrd="0" presId="urn:microsoft.com/office/officeart/2005/8/layout/vList2"/>
    <dgm:cxn modelId="{A89DFF18-4888-4911-9932-5BE98FF38B22}" type="presParOf" srcId="{6151785C-CEAB-42A2-8D92-7D536D6802E7}" destId="{3F14470F-C077-47C8-95C6-3857D56C0C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7C13C-55CE-4E06-A1EB-ED086DE4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70E52-62E7-44E1-BB43-E52DEBD210CF}">
      <dgm:prSet/>
      <dgm:spPr>
        <a:solidFill>
          <a:schemeClr val="tx2"/>
        </a:solidFill>
      </dgm:spPr>
      <dgm:t>
        <a:bodyPr/>
        <a:lstStyle/>
        <a:p>
          <a:r>
            <a:rPr lang="nl-NL"/>
            <a:t>Warmtenetten</a:t>
          </a:r>
          <a:endParaRPr lang="en-US"/>
        </a:p>
      </dgm:t>
    </dgm:pt>
    <dgm:pt modelId="{D0304C5F-0D2A-4599-8523-4B45E1DBC48A}" type="parTrans" cxnId="{689A10CA-6F6C-4E42-A46D-3DF63706CCAF}">
      <dgm:prSet/>
      <dgm:spPr/>
      <dgm:t>
        <a:bodyPr/>
        <a:lstStyle/>
        <a:p>
          <a:endParaRPr lang="en-US"/>
        </a:p>
      </dgm:t>
    </dgm:pt>
    <dgm:pt modelId="{701E9D83-3D09-49C2-AE13-FF5F911307C9}" type="sibTrans" cxnId="{689A10CA-6F6C-4E42-A46D-3DF63706CCAF}">
      <dgm:prSet/>
      <dgm:spPr/>
      <dgm:t>
        <a:bodyPr/>
        <a:lstStyle/>
        <a:p>
          <a:endParaRPr lang="en-US"/>
        </a:p>
      </dgm:t>
    </dgm:pt>
    <dgm:pt modelId="{54DFBA42-423F-4B54-B920-62F1C712C245}">
      <dgm:prSet/>
      <dgm:spPr>
        <a:solidFill>
          <a:schemeClr val="tx2"/>
        </a:solidFill>
      </dgm:spPr>
      <dgm:t>
        <a:bodyPr/>
        <a:lstStyle/>
        <a:p>
          <a:r>
            <a:rPr lang="nl-NL"/>
            <a:t>Klimaatneutraal gas</a:t>
          </a:r>
          <a:endParaRPr lang="en-US"/>
        </a:p>
      </dgm:t>
    </dgm:pt>
    <dgm:pt modelId="{D0DEAB24-349B-4826-B935-43278B2E01D2}" type="parTrans" cxnId="{CACB2F4D-4F62-4BFD-96F9-FB86BB9A506F}">
      <dgm:prSet/>
      <dgm:spPr/>
      <dgm:t>
        <a:bodyPr/>
        <a:lstStyle/>
        <a:p>
          <a:endParaRPr lang="en-US"/>
        </a:p>
      </dgm:t>
    </dgm:pt>
    <dgm:pt modelId="{3473F31E-6B13-4F1C-81A3-DDE8AEE4F2CD}" type="sibTrans" cxnId="{CACB2F4D-4F62-4BFD-96F9-FB86BB9A506F}">
      <dgm:prSet/>
      <dgm:spPr/>
      <dgm:t>
        <a:bodyPr/>
        <a:lstStyle/>
        <a:p>
          <a:endParaRPr lang="en-US"/>
        </a:p>
      </dgm:t>
    </dgm:pt>
    <dgm:pt modelId="{E34F4AC4-C8B7-4C5B-806A-A099C0032511}">
      <dgm:prSet/>
      <dgm:spPr>
        <a:solidFill>
          <a:schemeClr val="tx2"/>
        </a:solidFill>
      </dgm:spPr>
      <dgm:t>
        <a:bodyPr/>
        <a:lstStyle/>
        <a:p>
          <a:r>
            <a:rPr lang="nl-NL"/>
            <a:t>Elektriciteitsnetten</a:t>
          </a:r>
          <a:endParaRPr lang="en-US"/>
        </a:p>
      </dgm:t>
    </dgm:pt>
    <dgm:pt modelId="{A55B3C64-C9D5-4BFD-BB9B-5FB70AA5C451}" type="parTrans" cxnId="{F53843CE-7597-4781-8864-5C3A2E944D8A}">
      <dgm:prSet/>
      <dgm:spPr/>
      <dgm:t>
        <a:bodyPr/>
        <a:lstStyle/>
        <a:p>
          <a:endParaRPr lang="en-US"/>
        </a:p>
      </dgm:t>
    </dgm:pt>
    <dgm:pt modelId="{05D7F484-6B2A-45D7-A808-F899C67B75FE}" type="sibTrans" cxnId="{F53843CE-7597-4781-8864-5C3A2E944D8A}">
      <dgm:prSet/>
      <dgm:spPr/>
      <dgm:t>
        <a:bodyPr/>
        <a:lstStyle/>
        <a:p>
          <a:endParaRPr lang="en-US"/>
        </a:p>
      </dgm:t>
    </dgm:pt>
    <dgm:pt modelId="{193D9AFD-FFA1-4A70-A6C6-659C3E699EEA}" type="pres">
      <dgm:prSet presAssocID="{C287C13C-55CE-4E06-A1EB-ED086DE40DB8}" presName="linear" presStyleCnt="0">
        <dgm:presLayoutVars>
          <dgm:animLvl val="lvl"/>
          <dgm:resizeHandles val="exact"/>
        </dgm:presLayoutVars>
      </dgm:prSet>
      <dgm:spPr/>
    </dgm:pt>
    <dgm:pt modelId="{3FE60EBA-8D00-4667-B391-DA5440369B22}" type="pres">
      <dgm:prSet presAssocID="{B4370E52-62E7-44E1-BB43-E52DEBD210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F62036-CF7A-4D33-8404-E7D6F39ECDE1}" type="pres">
      <dgm:prSet presAssocID="{701E9D83-3D09-49C2-AE13-FF5F911307C9}" presName="spacer" presStyleCnt="0"/>
      <dgm:spPr/>
    </dgm:pt>
    <dgm:pt modelId="{33B62975-AA3A-47B8-8316-0E8C921CFD03}" type="pres">
      <dgm:prSet presAssocID="{54DFBA42-423F-4B54-B920-62F1C712C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DE566E-918E-490A-8A08-B7BA97ED88FB}" type="pres">
      <dgm:prSet presAssocID="{3473F31E-6B13-4F1C-81A3-DDE8AEE4F2CD}" presName="spacer" presStyleCnt="0"/>
      <dgm:spPr/>
    </dgm:pt>
    <dgm:pt modelId="{7DEC86A6-8E5B-44AB-ABFD-45C4E6F0E9C3}" type="pres">
      <dgm:prSet presAssocID="{E34F4AC4-C8B7-4C5B-806A-A099C0032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CB2F4D-4F62-4BFD-96F9-FB86BB9A506F}" srcId="{C287C13C-55CE-4E06-A1EB-ED086DE40DB8}" destId="{54DFBA42-423F-4B54-B920-62F1C712C245}" srcOrd="1" destOrd="0" parTransId="{D0DEAB24-349B-4826-B935-43278B2E01D2}" sibTransId="{3473F31E-6B13-4F1C-81A3-DDE8AEE4F2CD}"/>
    <dgm:cxn modelId="{7A55E46A-AEA9-4967-8D16-AD45E4DE5243}" type="presOf" srcId="{B4370E52-62E7-44E1-BB43-E52DEBD210CF}" destId="{3FE60EBA-8D00-4667-B391-DA5440369B22}" srcOrd="0" destOrd="0" presId="urn:microsoft.com/office/officeart/2005/8/layout/vList2"/>
    <dgm:cxn modelId="{A19EF676-1C06-404A-BD57-CEF3B4945931}" type="presOf" srcId="{E34F4AC4-C8B7-4C5B-806A-A099C0032511}" destId="{7DEC86A6-8E5B-44AB-ABFD-45C4E6F0E9C3}" srcOrd="0" destOrd="0" presId="urn:microsoft.com/office/officeart/2005/8/layout/vList2"/>
    <dgm:cxn modelId="{689A10CA-6F6C-4E42-A46D-3DF63706CCAF}" srcId="{C287C13C-55CE-4E06-A1EB-ED086DE40DB8}" destId="{B4370E52-62E7-44E1-BB43-E52DEBD210CF}" srcOrd="0" destOrd="0" parTransId="{D0304C5F-0D2A-4599-8523-4B45E1DBC48A}" sibTransId="{701E9D83-3D09-49C2-AE13-FF5F911307C9}"/>
    <dgm:cxn modelId="{F53843CE-7597-4781-8864-5C3A2E944D8A}" srcId="{C287C13C-55CE-4E06-A1EB-ED086DE40DB8}" destId="{E34F4AC4-C8B7-4C5B-806A-A099C0032511}" srcOrd="2" destOrd="0" parTransId="{A55B3C64-C9D5-4BFD-BB9B-5FB70AA5C451}" sibTransId="{05D7F484-6B2A-45D7-A808-F899C67B75FE}"/>
    <dgm:cxn modelId="{815556EA-9E5F-4777-93C1-DF07973E9258}" type="presOf" srcId="{54DFBA42-423F-4B54-B920-62F1C712C245}" destId="{33B62975-AA3A-47B8-8316-0E8C921CFD03}" srcOrd="0" destOrd="0" presId="urn:microsoft.com/office/officeart/2005/8/layout/vList2"/>
    <dgm:cxn modelId="{9DE1AEEE-22E0-428F-93CC-0C1E9FBCD879}" type="presOf" srcId="{C287C13C-55CE-4E06-A1EB-ED086DE40DB8}" destId="{193D9AFD-FFA1-4A70-A6C6-659C3E699EEA}" srcOrd="0" destOrd="0" presId="urn:microsoft.com/office/officeart/2005/8/layout/vList2"/>
    <dgm:cxn modelId="{26A5D9DF-D40D-4DFC-8824-A79AB316C60E}" type="presParOf" srcId="{193D9AFD-FFA1-4A70-A6C6-659C3E699EEA}" destId="{3FE60EBA-8D00-4667-B391-DA5440369B22}" srcOrd="0" destOrd="0" presId="urn:microsoft.com/office/officeart/2005/8/layout/vList2"/>
    <dgm:cxn modelId="{AEC83976-7F89-46B2-931B-828A600B17E8}" type="presParOf" srcId="{193D9AFD-FFA1-4A70-A6C6-659C3E699EEA}" destId="{0DF62036-CF7A-4D33-8404-E7D6F39ECDE1}" srcOrd="1" destOrd="0" presId="urn:microsoft.com/office/officeart/2005/8/layout/vList2"/>
    <dgm:cxn modelId="{DF284ED6-D661-4224-8C88-15B8019CA1DF}" type="presParOf" srcId="{193D9AFD-FFA1-4A70-A6C6-659C3E699EEA}" destId="{33B62975-AA3A-47B8-8316-0E8C921CFD03}" srcOrd="2" destOrd="0" presId="urn:microsoft.com/office/officeart/2005/8/layout/vList2"/>
    <dgm:cxn modelId="{04F0BE47-9A69-46F2-95C0-355C5DF72957}" type="presParOf" srcId="{193D9AFD-FFA1-4A70-A6C6-659C3E699EEA}" destId="{D1DE566E-918E-490A-8A08-B7BA97ED88FB}" srcOrd="3" destOrd="0" presId="urn:microsoft.com/office/officeart/2005/8/layout/vList2"/>
    <dgm:cxn modelId="{1B1649D7-4F2E-4CFE-A8DC-EA53F05911B0}" type="presParOf" srcId="{193D9AFD-FFA1-4A70-A6C6-659C3E699EEA}" destId="{7DEC86A6-8E5B-44AB-ABFD-45C4E6F0E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7C13C-55CE-4E06-A1EB-ED086DE4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70E52-62E7-44E1-BB43-E52DEBD210CF}">
      <dgm:prSet/>
      <dgm:spPr>
        <a:solidFill>
          <a:schemeClr val="accent2"/>
        </a:solidFill>
      </dgm:spPr>
      <dgm:t>
        <a:bodyPr/>
        <a:lstStyle/>
        <a:p>
          <a:r>
            <a:rPr lang="nl-NL"/>
            <a:t>Warmtenetten</a:t>
          </a:r>
          <a:endParaRPr lang="en-US"/>
        </a:p>
      </dgm:t>
    </dgm:pt>
    <dgm:pt modelId="{D0304C5F-0D2A-4599-8523-4B45E1DBC48A}" type="parTrans" cxnId="{689A10CA-6F6C-4E42-A46D-3DF63706CCAF}">
      <dgm:prSet/>
      <dgm:spPr/>
      <dgm:t>
        <a:bodyPr/>
        <a:lstStyle/>
        <a:p>
          <a:endParaRPr lang="en-US"/>
        </a:p>
      </dgm:t>
    </dgm:pt>
    <dgm:pt modelId="{701E9D83-3D09-49C2-AE13-FF5F911307C9}" type="sibTrans" cxnId="{689A10CA-6F6C-4E42-A46D-3DF63706CCAF}">
      <dgm:prSet/>
      <dgm:spPr/>
      <dgm:t>
        <a:bodyPr/>
        <a:lstStyle/>
        <a:p>
          <a:endParaRPr lang="en-US"/>
        </a:p>
      </dgm:t>
    </dgm:pt>
    <dgm:pt modelId="{54DFBA42-423F-4B54-B920-62F1C712C245}">
      <dgm:prSet/>
      <dgm:spPr>
        <a:solidFill>
          <a:schemeClr val="tx2"/>
        </a:solidFill>
      </dgm:spPr>
      <dgm:t>
        <a:bodyPr/>
        <a:lstStyle/>
        <a:p>
          <a:r>
            <a:rPr lang="nl-NL"/>
            <a:t>Klimaatneutraal gas</a:t>
          </a:r>
          <a:endParaRPr lang="en-US"/>
        </a:p>
      </dgm:t>
    </dgm:pt>
    <dgm:pt modelId="{D0DEAB24-349B-4826-B935-43278B2E01D2}" type="parTrans" cxnId="{CACB2F4D-4F62-4BFD-96F9-FB86BB9A506F}">
      <dgm:prSet/>
      <dgm:spPr/>
      <dgm:t>
        <a:bodyPr/>
        <a:lstStyle/>
        <a:p>
          <a:endParaRPr lang="en-US"/>
        </a:p>
      </dgm:t>
    </dgm:pt>
    <dgm:pt modelId="{3473F31E-6B13-4F1C-81A3-DDE8AEE4F2CD}" type="sibTrans" cxnId="{CACB2F4D-4F62-4BFD-96F9-FB86BB9A506F}">
      <dgm:prSet/>
      <dgm:spPr/>
      <dgm:t>
        <a:bodyPr/>
        <a:lstStyle/>
        <a:p>
          <a:endParaRPr lang="en-US"/>
        </a:p>
      </dgm:t>
    </dgm:pt>
    <dgm:pt modelId="{E34F4AC4-C8B7-4C5B-806A-A099C0032511}">
      <dgm:prSet/>
      <dgm:spPr>
        <a:solidFill>
          <a:schemeClr val="tx2"/>
        </a:solidFill>
      </dgm:spPr>
      <dgm:t>
        <a:bodyPr/>
        <a:lstStyle/>
        <a:p>
          <a:r>
            <a:rPr lang="nl-NL"/>
            <a:t>Elektriciteitsnetten</a:t>
          </a:r>
          <a:endParaRPr lang="en-US"/>
        </a:p>
      </dgm:t>
    </dgm:pt>
    <dgm:pt modelId="{A55B3C64-C9D5-4BFD-BB9B-5FB70AA5C451}" type="parTrans" cxnId="{F53843CE-7597-4781-8864-5C3A2E944D8A}">
      <dgm:prSet/>
      <dgm:spPr/>
      <dgm:t>
        <a:bodyPr/>
        <a:lstStyle/>
        <a:p>
          <a:endParaRPr lang="en-US"/>
        </a:p>
      </dgm:t>
    </dgm:pt>
    <dgm:pt modelId="{05D7F484-6B2A-45D7-A808-F899C67B75FE}" type="sibTrans" cxnId="{F53843CE-7597-4781-8864-5C3A2E944D8A}">
      <dgm:prSet/>
      <dgm:spPr/>
      <dgm:t>
        <a:bodyPr/>
        <a:lstStyle/>
        <a:p>
          <a:endParaRPr lang="en-US"/>
        </a:p>
      </dgm:t>
    </dgm:pt>
    <dgm:pt modelId="{193D9AFD-FFA1-4A70-A6C6-659C3E699EEA}" type="pres">
      <dgm:prSet presAssocID="{C287C13C-55CE-4E06-A1EB-ED086DE40DB8}" presName="linear" presStyleCnt="0">
        <dgm:presLayoutVars>
          <dgm:animLvl val="lvl"/>
          <dgm:resizeHandles val="exact"/>
        </dgm:presLayoutVars>
      </dgm:prSet>
      <dgm:spPr/>
    </dgm:pt>
    <dgm:pt modelId="{3FE60EBA-8D00-4667-B391-DA5440369B22}" type="pres">
      <dgm:prSet presAssocID="{B4370E52-62E7-44E1-BB43-E52DEBD210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F62036-CF7A-4D33-8404-E7D6F39ECDE1}" type="pres">
      <dgm:prSet presAssocID="{701E9D83-3D09-49C2-AE13-FF5F911307C9}" presName="spacer" presStyleCnt="0"/>
      <dgm:spPr/>
    </dgm:pt>
    <dgm:pt modelId="{33B62975-AA3A-47B8-8316-0E8C921CFD03}" type="pres">
      <dgm:prSet presAssocID="{54DFBA42-423F-4B54-B920-62F1C712C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DE566E-918E-490A-8A08-B7BA97ED88FB}" type="pres">
      <dgm:prSet presAssocID="{3473F31E-6B13-4F1C-81A3-DDE8AEE4F2CD}" presName="spacer" presStyleCnt="0"/>
      <dgm:spPr/>
    </dgm:pt>
    <dgm:pt modelId="{7DEC86A6-8E5B-44AB-ABFD-45C4E6F0E9C3}" type="pres">
      <dgm:prSet presAssocID="{E34F4AC4-C8B7-4C5B-806A-A099C0032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CB2F4D-4F62-4BFD-96F9-FB86BB9A506F}" srcId="{C287C13C-55CE-4E06-A1EB-ED086DE40DB8}" destId="{54DFBA42-423F-4B54-B920-62F1C712C245}" srcOrd="1" destOrd="0" parTransId="{D0DEAB24-349B-4826-B935-43278B2E01D2}" sibTransId="{3473F31E-6B13-4F1C-81A3-DDE8AEE4F2CD}"/>
    <dgm:cxn modelId="{7A55E46A-AEA9-4967-8D16-AD45E4DE5243}" type="presOf" srcId="{B4370E52-62E7-44E1-BB43-E52DEBD210CF}" destId="{3FE60EBA-8D00-4667-B391-DA5440369B22}" srcOrd="0" destOrd="0" presId="urn:microsoft.com/office/officeart/2005/8/layout/vList2"/>
    <dgm:cxn modelId="{A19EF676-1C06-404A-BD57-CEF3B4945931}" type="presOf" srcId="{E34F4AC4-C8B7-4C5B-806A-A099C0032511}" destId="{7DEC86A6-8E5B-44AB-ABFD-45C4E6F0E9C3}" srcOrd="0" destOrd="0" presId="urn:microsoft.com/office/officeart/2005/8/layout/vList2"/>
    <dgm:cxn modelId="{689A10CA-6F6C-4E42-A46D-3DF63706CCAF}" srcId="{C287C13C-55CE-4E06-A1EB-ED086DE40DB8}" destId="{B4370E52-62E7-44E1-BB43-E52DEBD210CF}" srcOrd="0" destOrd="0" parTransId="{D0304C5F-0D2A-4599-8523-4B45E1DBC48A}" sibTransId="{701E9D83-3D09-49C2-AE13-FF5F911307C9}"/>
    <dgm:cxn modelId="{F53843CE-7597-4781-8864-5C3A2E944D8A}" srcId="{C287C13C-55CE-4E06-A1EB-ED086DE40DB8}" destId="{E34F4AC4-C8B7-4C5B-806A-A099C0032511}" srcOrd="2" destOrd="0" parTransId="{A55B3C64-C9D5-4BFD-BB9B-5FB70AA5C451}" sibTransId="{05D7F484-6B2A-45D7-A808-F899C67B75FE}"/>
    <dgm:cxn modelId="{815556EA-9E5F-4777-93C1-DF07973E9258}" type="presOf" srcId="{54DFBA42-423F-4B54-B920-62F1C712C245}" destId="{33B62975-AA3A-47B8-8316-0E8C921CFD03}" srcOrd="0" destOrd="0" presId="urn:microsoft.com/office/officeart/2005/8/layout/vList2"/>
    <dgm:cxn modelId="{9DE1AEEE-22E0-428F-93CC-0C1E9FBCD879}" type="presOf" srcId="{C287C13C-55CE-4E06-A1EB-ED086DE40DB8}" destId="{193D9AFD-FFA1-4A70-A6C6-659C3E699EEA}" srcOrd="0" destOrd="0" presId="urn:microsoft.com/office/officeart/2005/8/layout/vList2"/>
    <dgm:cxn modelId="{26A5D9DF-D40D-4DFC-8824-A79AB316C60E}" type="presParOf" srcId="{193D9AFD-FFA1-4A70-A6C6-659C3E699EEA}" destId="{3FE60EBA-8D00-4667-B391-DA5440369B22}" srcOrd="0" destOrd="0" presId="urn:microsoft.com/office/officeart/2005/8/layout/vList2"/>
    <dgm:cxn modelId="{AEC83976-7F89-46B2-931B-828A600B17E8}" type="presParOf" srcId="{193D9AFD-FFA1-4A70-A6C6-659C3E699EEA}" destId="{0DF62036-CF7A-4D33-8404-E7D6F39ECDE1}" srcOrd="1" destOrd="0" presId="urn:microsoft.com/office/officeart/2005/8/layout/vList2"/>
    <dgm:cxn modelId="{DF284ED6-D661-4224-8C88-15B8019CA1DF}" type="presParOf" srcId="{193D9AFD-FFA1-4A70-A6C6-659C3E699EEA}" destId="{33B62975-AA3A-47B8-8316-0E8C921CFD03}" srcOrd="2" destOrd="0" presId="urn:microsoft.com/office/officeart/2005/8/layout/vList2"/>
    <dgm:cxn modelId="{04F0BE47-9A69-46F2-95C0-355C5DF72957}" type="presParOf" srcId="{193D9AFD-FFA1-4A70-A6C6-659C3E699EEA}" destId="{D1DE566E-918E-490A-8A08-B7BA97ED88FB}" srcOrd="3" destOrd="0" presId="urn:microsoft.com/office/officeart/2005/8/layout/vList2"/>
    <dgm:cxn modelId="{1B1649D7-4F2E-4CFE-A8DC-EA53F05911B0}" type="presParOf" srcId="{193D9AFD-FFA1-4A70-A6C6-659C3E699EEA}" destId="{7DEC86A6-8E5B-44AB-ABFD-45C4E6F0E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87C13C-55CE-4E06-A1EB-ED086DE4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70E52-62E7-44E1-BB43-E52DEBD210CF}">
      <dgm:prSet/>
      <dgm:spPr>
        <a:solidFill>
          <a:schemeClr val="tx2"/>
        </a:solidFill>
      </dgm:spPr>
      <dgm:t>
        <a:bodyPr/>
        <a:lstStyle/>
        <a:p>
          <a:r>
            <a:rPr lang="nl-NL" dirty="0"/>
            <a:t>Warmtenetten</a:t>
          </a:r>
          <a:endParaRPr lang="en-US" dirty="0"/>
        </a:p>
      </dgm:t>
    </dgm:pt>
    <dgm:pt modelId="{D0304C5F-0D2A-4599-8523-4B45E1DBC48A}" type="parTrans" cxnId="{689A10CA-6F6C-4E42-A46D-3DF63706CCAF}">
      <dgm:prSet/>
      <dgm:spPr/>
      <dgm:t>
        <a:bodyPr/>
        <a:lstStyle/>
        <a:p>
          <a:endParaRPr lang="en-US"/>
        </a:p>
      </dgm:t>
    </dgm:pt>
    <dgm:pt modelId="{701E9D83-3D09-49C2-AE13-FF5F911307C9}" type="sibTrans" cxnId="{689A10CA-6F6C-4E42-A46D-3DF63706CCAF}">
      <dgm:prSet/>
      <dgm:spPr/>
      <dgm:t>
        <a:bodyPr/>
        <a:lstStyle/>
        <a:p>
          <a:endParaRPr lang="en-US"/>
        </a:p>
      </dgm:t>
    </dgm:pt>
    <dgm:pt modelId="{54DFBA42-423F-4B54-B920-62F1C712C245}">
      <dgm:prSet/>
      <dgm:spPr>
        <a:solidFill>
          <a:schemeClr val="accent2"/>
        </a:solidFill>
      </dgm:spPr>
      <dgm:t>
        <a:bodyPr/>
        <a:lstStyle/>
        <a:p>
          <a:r>
            <a:rPr lang="nl-NL" dirty="0"/>
            <a:t>Klimaatneutraal gas</a:t>
          </a:r>
          <a:endParaRPr lang="en-US" dirty="0"/>
        </a:p>
      </dgm:t>
    </dgm:pt>
    <dgm:pt modelId="{D0DEAB24-349B-4826-B935-43278B2E01D2}" type="parTrans" cxnId="{CACB2F4D-4F62-4BFD-96F9-FB86BB9A506F}">
      <dgm:prSet/>
      <dgm:spPr/>
      <dgm:t>
        <a:bodyPr/>
        <a:lstStyle/>
        <a:p>
          <a:endParaRPr lang="en-US"/>
        </a:p>
      </dgm:t>
    </dgm:pt>
    <dgm:pt modelId="{3473F31E-6B13-4F1C-81A3-DDE8AEE4F2CD}" type="sibTrans" cxnId="{CACB2F4D-4F62-4BFD-96F9-FB86BB9A506F}">
      <dgm:prSet/>
      <dgm:spPr/>
      <dgm:t>
        <a:bodyPr/>
        <a:lstStyle/>
        <a:p>
          <a:endParaRPr lang="en-US"/>
        </a:p>
      </dgm:t>
    </dgm:pt>
    <dgm:pt modelId="{E34F4AC4-C8B7-4C5B-806A-A099C0032511}">
      <dgm:prSet/>
      <dgm:spPr>
        <a:solidFill>
          <a:schemeClr val="tx2"/>
        </a:solidFill>
      </dgm:spPr>
      <dgm:t>
        <a:bodyPr/>
        <a:lstStyle/>
        <a:p>
          <a:r>
            <a:rPr lang="nl-NL"/>
            <a:t>Elektriciteitsnetten</a:t>
          </a:r>
          <a:endParaRPr lang="en-US"/>
        </a:p>
      </dgm:t>
    </dgm:pt>
    <dgm:pt modelId="{A55B3C64-C9D5-4BFD-BB9B-5FB70AA5C451}" type="parTrans" cxnId="{F53843CE-7597-4781-8864-5C3A2E944D8A}">
      <dgm:prSet/>
      <dgm:spPr/>
      <dgm:t>
        <a:bodyPr/>
        <a:lstStyle/>
        <a:p>
          <a:endParaRPr lang="en-US"/>
        </a:p>
      </dgm:t>
    </dgm:pt>
    <dgm:pt modelId="{05D7F484-6B2A-45D7-A808-F899C67B75FE}" type="sibTrans" cxnId="{F53843CE-7597-4781-8864-5C3A2E944D8A}">
      <dgm:prSet/>
      <dgm:spPr/>
      <dgm:t>
        <a:bodyPr/>
        <a:lstStyle/>
        <a:p>
          <a:endParaRPr lang="en-US"/>
        </a:p>
      </dgm:t>
    </dgm:pt>
    <dgm:pt modelId="{193D9AFD-FFA1-4A70-A6C6-659C3E699EEA}" type="pres">
      <dgm:prSet presAssocID="{C287C13C-55CE-4E06-A1EB-ED086DE40DB8}" presName="linear" presStyleCnt="0">
        <dgm:presLayoutVars>
          <dgm:animLvl val="lvl"/>
          <dgm:resizeHandles val="exact"/>
        </dgm:presLayoutVars>
      </dgm:prSet>
      <dgm:spPr/>
    </dgm:pt>
    <dgm:pt modelId="{3FE60EBA-8D00-4667-B391-DA5440369B22}" type="pres">
      <dgm:prSet presAssocID="{B4370E52-62E7-44E1-BB43-E52DEBD210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F62036-CF7A-4D33-8404-E7D6F39ECDE1}" type="pres">
      <dgm:prSet presAssocID="{701E9D83-3D09-49C2-AE13-FF5F911307C9}" presName="spacer" presStyleCnt="0"/>
      <dgm:spPr/>
    </dgm:pt>
    <dgm:pt modelId="{33B62975-AA3A-47B8-8316-0E8C921CFD03}" type="pres">
      <dgm:prSet presAssocID="{54DFBA42-423F-4B54-B920-62F1C712C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DE566E-918E-490A-8A08-B7BA97ED88FB}" type="pres">
      <dgm:prSet presAssocID="{3473F31E-6B13-4F1C-81A3-DDE8AEE4F2CD}" presName="spacer" presStyleCnt="0"/>
      <dgm:spPr/>
    </dgm:pt>
    <dgm:pt modelId="{7DEC86A6-8E5B-44AB-ABFD-45C4E6F0E9C3}" type="pres">
      <dgm:prSet presAssocID="{E34F4AC4-C8B7-4C5B-806A-A099C0032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CB2F4D-4F62-4BFD-96F9-FB86BB9A506F}" srcId="{C287C13C-55CE-4E06-A1EB-ED086DE40DB8}" destId="{54DFBA42-423F-4B54-B920-62F1C712C245}" srcOrd="1" destOrd="0" parTransId="{D0DEAB24-349B-4826-B935-43278B2E01D2}" sibTransId="{3473F31E-6B13-4F1C-81A3-DDE8AEE4F2CD}"/>
    <dgm:cxn modelId="{7A55E46A-AEA9-4967-8D16-AD45E4DE5243}" type="presOf" srcId="{B4370E52-62E7-44E1-BB43-E52DEBD210CF}" destId="{3FE60EBA-8D00-4667-B391-DA5440369B22}" srcOrd="0" destOrd="0" presId="urn:microsoft.com/office/officeart/2005/8/layout/vList2"/>
    <dgm:cxn modelId="{A19EF676-1C06-404A-BD57-CEF3B4945931}" type="presOf" srcId="{E34F4AC4-C8B7-4C5B-806A-A099C0032511}" destId="{7DEC86A6-8E5B-44AB-ABFD-45C4E6F0E9C3}" srcOrd="0" destOrd="0" presId="urn:microsoft.com/office/officeart/2005/8/layout/vList2"/>
    <dgm:cxn modelId="{689A10CA-6F6C-4E42-A46D-3DF63706CCAF}" srcId="{C287C13C-55CE-4E06-A1EB-ED086DE40DB8}" destId="{B4370E52-62E7-44E1-BB43-E52DEBD210CF}" srcOrd="0" destOrd="0" parTransId="{D0304C5F-0D2A-4599-8523-4B45E1DBC48A}" sibTransId="{701E9D83-3D09-49C2-AE13-FF5F911307C9}"/>
    <dgm:cxn modelId="{F53843CE-7597-4781-8864-5C3A2E944D8A}" srcId="{C287C13C-55CE-4E06-A1EB-ED086DE40DB8}" destId="{E34F4AC4-C8B7-4C5B-806A-A099C0032511}" srcOrd="2" destOrd="0" parTransId="{A55B3C64-C9D5-4BFD-BB9B-5FB70AA5C451}" sibTransId="{05D7F484-6B2A-45D7-A808-F899C67B75FE}"/>
    <dgm:cxn modelId="{815556EA-9E5F-4777-93C1-DF07973E9258}" type="presOf" srcId="{54DFBA42-423F-4B54-B920-62F1C712C245}" destId="{33B62975-AA3A-47B8-8316-0E8C921CFD03}" srcOrd="0" destOrd="0" presId="urn:microsoft.com/office/officeart/2005/8/layout/vList2"/>
    <dgm:cxn modelId="{9DE1AEEE-22E0-428F-93CC-0C1E9FBCD879}" type="presOf" srcId="{C287C13C-55CE-4E06-A1EB-ED086DE40DB8}" destId="{193D9AFD-FFA1-4A70-A6C6-659C3E699EEA}" srcOrd="0" destOrd="0" presId="urn:microsoft.com/office/officeart/2005/8/layout/vList2"/>
    <dgm:cxn modelId="{26A5D9DF-D40D-4DFC-8824-A79AB316C60E}" type="presParOf" srcId="{193D9AFD-FFA1-4A70-A6C6-659C3E699EEA}" destId="{3FE60EBA-8D00-4667-B391-DA5440369B22}" srcOrd="0" destOrd="0" presId="urn:microsoft.com/office/officeart/2005/8/layout/vList2"/>
    <dgm:cxn modelId="{AEC83976-7F89-46B2-931B-828A600B17E8}" type="presParOf" srcId="{193D9AFD-FFA1-4A70-A6C6-659C3E699EEA}" destId="{0DF62036-CF7A-4D33-8404-E7D6F39ECDE1}" srcOrd="1" destOrd="0" presId="urn:microsoft.com/office/officeart/2005/8/layout/vList2"/>
    <dgm:cxn modelId="{DF284ED6-D661-4224-8C88-15B8019CA1DF}" type="presParOf" srcId="{193D9AFD-FFA1-4A70-A6C6-659C3E699EEA}" destId="{33B62975-AA3A-47B8-8316-0E8C921CFD03}" srcOrd="2" destOrd="0" presId="urn:microsoft.com/office/officeart/2005/8/layout/vList2"/>
    <dgm:cxn modelId="{04F0BE47-9A69-46F2-95C0-355C5DF72957}" type="presParOf" srcId="{193D9AFD-FFA1-4A70-A6C6-659C3E699EEA}" destId="{D1DE566E-918E-490A-8A08-B7BA97ED88FB}" srcOrd="3" destOrd="0" presId="urn:microsoft.com/office/officeart/2005/8/layout/vList2"/>
    <dgm:cxn modelId="{1B1649D7-4F2E-4CFE-A8DC-EA53F05911B0}" type="presParOf" srcId="{193D9AFD-FFA1-4A70-A6C6-659C3E699EEA}" destId="{7DEC86A6-8E5B-44AB-ABFD-45C4E6F0E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7C13C-55CE-4E06-A1EB-ED086DE4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70E52-62E7-44E1-BB43-E52DEBD210CF}">
      <dgm:prSet/>
      <dgm:spPr>
        <a:solidFill>
          <a:schemeClr val="tx2"/>
        </a:solidFill>
      </dgm:spPr>
      <dgm:t>
        <a:bodyPr/>
        <a:lstStyle/>
        <a:p>
          <a:r>
            <a:rPr lang="nl-NL"/>
            <a:t>Warmtenetten</a:t>
          </a:r>
          <a:endParaRPr lang="en-US"/>
        </a:p>
      </dgm:t>
    </dgm:pt>
    <dgm:pt modelId="{D0304C5F-0D2A-4599-8523-4B45E1DBC48A}" type="parTrans" cxnId="{689A10CA-6F6C-4E42-A46D-3DF63706CCAF}">
      <dgm:prSet/>
      <dgm:spPr/>
      <dgm:t>
        <a:bodyPr/>
        <a:lstStyle/>
        <a:p>
          <a:endParaRPr lang="en-US"/>
        </a:p>
      </dgm:t>
    </dgm:pt>
    <dgm:pt modelId="{701E9D83-3D09-49C2-AE13-FF5F911307C9}" type="sibTrans" cxnId="{689A10CA-6F6C-4E42-A46D-3DF63706CCAF}">
      <dgm:prSet/>
      <dgm:spPr/>
      <dgm:t>
        <a:bodyPr/>
        <a:lstStyle/>
        <a:p>
          <a:endParaRPr lang="en-US"/>
        </a:p>
      </dgm:t>
    </dgm:pt>
    <dgm:pt modelId="{54DFBA42-423F-4B54-B920-62F1C712C245}">
      <dgm:prSet/>
      <dgm:spPr>
        <a:solidFill>
          <a:schemeClr val="tx2"/>
        </a:solidFill>
      </dgm:spPr>
      <dgm:t>
        <a:bodyPr/>
        <a:lstStyle/>
        <a:p>
          <a:r>
            <a:rPr lang="nl-NL"/>
            <a:t>Klimaatneutraal gas</a:t>
          </a:r>
          <a:endParaRPr lang="en-US"/>
        </a:p>
      </dgm:t>
    </dgm:pt>
    <dgm:pt modelId="{D0DEAB24-349B-4826-B935-43278B2E01D2}" type="parTrans" cxnId="{CACB2F4D-4F62-4BFD-96F9-FB86BB9A506F}">
      <dgm:prSet/>
      <dgm:spPr/>
      <dgm:t>
        <a:bodyPr/>
        <a:lstStyle/>
        <a:p>
          <a:endParaRPr lang="en-US"/>
        </a:p>
      </dgm:t>
    </dgm:pt>
    <dgm:pt modelId="{3473F31E-6B13-4F1C-81A3-DDE8AEE4F2CD}" type="sibTrans" cxnId="{CACB2F4D-4F62-4BFD-96F9-FB86BB9A506F}">
      <dgm:prSet/>
      <dgm:spPr/>
      <dgm:t>
        <a:bodyPr/>
        <a:lstStyle/>
        <a:p>
          <a:endParaRPr lang="en-US"/>
        </a:p>
      </dgm:t>
    </dgm:pt>
    <dgm:pt modelId="{E34F4AC4-C8B7-4C5B-806A-A099C0032511}">
      <dgm:prSet/>
      <dgm:spPr>
        <a:solidFill>
          <a:schemeClr val="accent2"/>
        </a:solidFill>
      </dgm:spPr>
      <dgm:t>
        <a:bodyPr/>
        <a:lstStyle/>
        <a:p>
          <a:r>
            <a:rPr lang="nl-NL" dirty="0"/>
            <a:t>Elektriciteitsnetten</a:t>
          </a:r>
          <a:endParaRPr lang="en-US" dirty="0"/>
        </a:p>
      </dgm:t>
    </dgm:pt>
    <dgm:pt modelId="{A55B3C64-C9D5-4BFD-BB9B-5FB70AA5C451}" type="parTrans" cxnId="{F53843CE-7597-4781-8864-5C3A2E944D8A}">
      <dgm:prSet/>
      <dgm:spPr/>
      <dgm:t>
        <a:bodyPr/>
        <a:lstStyle/>
        <a:p>
          <a:endParaRPr lang="en-US"/>
        </a:p>
      </dgm:t>
    </dgm:pt>
    <dgm:pt modelId="{05D7F484-6B2A-45D7-A808-F899C67B75FE}" type="sibTrans" cxnId="{F53843CE-7597-4781-8864-5C3A2E944D8A}">
      <dgm:prSet/>
      <dgm:spPr/>
      <dgm:t>
        <a:bodyPr/>
        <a:lstStyle/>
        <a:p>
          <a:endParaRPr lang="en-US"/>
        </a:p>
      </dgm:t>
    </dgm:pt>
    <dgm:pt modelId="{193D9AFD-FFA1-4A70-A6C6-659C3E699EEA}" type="pres">
      <dgm:prSet presAssocID="{C287C13C-55CE-4E06-A1EB-ED086DE40DB8}" presName="linear" presStyleCnt="0">
        <dgm:presLayoutVars>
          <dgm:animLvl val="lvl"/>
          <dgm:resizeHandles val="exact"/>
        </dgm:presLayoutVars>
      </dgm:prSet>
      <dgm:spPr/>
    </dgm:pt>
    <dgm:pt modelId="{3FE60EBA-8D00-4667-B391-DA5440369B22}" type="pres">
      <dgm:prSet presAssocID="{B4370E52-62E7-44E1-BB43-E52DEBD210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F62036-CF7A-4D33-8404-E7D6F39ECDE1}" type="pres">
      <dgm:prSet presAssocID="{701E9D83-3D09-49C2-AE13-FF5F911307C9}" presName="spacer" presStyleCnt="0"/>
      <dgm:spPr/>
    </dgm:pt>
    <dgm:pt modelId="{33B62975-AA3A-47B8-8316-0E8C921CFD03}" type="pres">
      <dgm:prSet presAssocID="{54DFBA42-423F-4B54-B920-62F1C712C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DE566E-918E-490A-8A08-B7BA97ED88FB}" type="pres">
      <dgm:prSet presAssocID="{3473F31E-6B13-4F1C-81A3-DDE8AEE4F2CD}" presName="spacer" presStyleCnt="0"/>
      <dgm:spPr/>
    </dgm:pt>
    <dgm:pt modelId="{7DEC86A6-8E5B-44AB-ABFD-45C4E6F0E9C3}" type="pres">
      <dgm:prSet presAssocID="{E34F4AC4-C8B7-4C5B-806A-A099C0032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CB2F4D-4F62-4BFD-96F9-FB86BB9A506F}" srcId="{C287C13C-55CE-4E06-A1EB-ED086DE40DB8}" destId="{54DFBA42-423F-4B54-B920-62F1C712C245}" srcOrd="1" destOrd="0" parTransId="{D0DEAB24-349B-4826-B935-43278B2E01D2}" sibTransId="{3473F31E-6B13-4F1C-81A3-DDE8AEE4F2CD}"/>
    <dgm:cxn modelId="{7A55E46A-AEA9-4967-8D16-AD45E4DE5243}" type="presOf" srcId="{B4370E52-62E7-44E1-BB43-E52DEBD210CF}" destId="{3FE60EBA-8D00-4667-B391-DA5440369B22}" srcOrd="0" destOrd="0" presId="urn:microsoft.com/office/officeart/2005/8/layout/vList2"/>
    <dgm:cxn modelId="{A19EF676-1C06-404A-BD57-CEF3B4945931}" type="presOf" srcId="{E34F4AC4-C8B7-4C5B-806A-A099C0032511}" destId="{7DEC86A6-8E5B-44AB-ABFD-45C4E6F0E9C3}" srcOrd="0" destOrd="0" presId="urn:microsoft.com/office/officeart/2005/8/layout/vList2"/>
    <dgm:cxn modelId="{689A10CA-6F6C-4E42-A46D-3DF63706CCAF}" srcId="{C287C13C-55CE-4E06-A1EB-ED086DE40DB8}" destId="{B4370E52-62E7-44E1-BB43-E52DEBD210CF}" srcOrd="0" destOrd="0" parTransId="{D0304C5F-0D2A-4599-8523-4B45E1DBC48A}" sibTransId="{701E9D83-3D09-49C2-AE13-FF5F911307C9}"/>
    <dgm:cxn modelId="{F53843CE-7597-4781-8864-5C3A2E944D8A}" srcId="{C287C13C-55CE-4E06-A1EB-ED086DE40DB8}" destId="{E34F4AC4-C8B7-4C5B-806A-A099C0032511}" srcOrd="2" destOrd="0" parTransId="{A55B3C64-C9D5-4BFD-BB9B-5FB70AA5C451}" sibTransId="{05D7F484-6B2A-45D7-A808-F899C67B75FE}"/>
    <dgm:cxn modelId="{815556EA-9E5F-4777-93C1-DF07973E9258}" type="presOf" srcId="{54DFBA42-423F-4B54-B920-62F1C712C245}" destId="{33B62975-AA3A-47B8-8316-0E8C921CFD03}" srcOrd="0" destOrd="0" presId="urn:microsoft.com/office/officeart/2005/8/layout/vList2"/>
    <dgm:cxn modelId="{9DE1AEEE-22E0-428F-93CC-0C1E9FBCD879}" type="presOf" srcId="{C287C13C-55CE-4E06-A1EB-ED086DE40DB8}" destId="{193D9AFD-FFA1-4A70-A6C6-659C3E699EEA}" srcOrd="0" destOrd="0" presId="urn:microsoft.com/office/officeart/2005/8/layout/vList2"/>
    <dgm:cxn modelId="{26A5D9DF-D40D-4DFC-8824-A79AB316C60E}" type="presParOf" srcId="{193D9AFD-FFA1-4A70-A6C6-659C3E699EEA}" destId="{3FE60EBA-8D00-4667-B391-DA5440369B22}" srcOrd="0" destOrd="0" presId="urn:microsoft.com/office/officeart/2005/8/layout/vList2"/>
    <dgm:cxn modelId="{AEC83976-7F89-46B2-931B-828A600B17E8}" type="presParOf" srcId="{193D9AFD-FFA1-4A70-A6C6-659C3E699EEA}" destId="{0DF62036-CF7A-4D33-8404-E7D6F39ECDE1}" srcOrd="1" destOrd="0" presId="urn:microsoft.com/office/officeart/2005/8/layout/vList2"/>
    <dgm:cxn modelId="{DF284ED6-D661-4224-8C88-15B8019CA1DF}" type="presParOf" srcId="{193D9AFD-FFA1-4A70-A6C6-659C3E699EEA}" destId="{33B62975-AA3A-47B8-8316-0E8C921CFD03}" srcOrd="2" destOrd="0" presId="urn:microsoft.com/office/officeart/2005/8/layout/vList2"/>
    <dgm:cxn modelId="{04F0BE47-9A69-46F2-95C0-355C5DF72957}" type="presParOf" srcId="{193D9AFD-FFA1-4A70-A6C6-659C3E699EEA}" destId="{D1DE566E-918E-490A-8A08-B7BA97ED88FB}" srcOrd="3" destOrd="0" presId="urn:microsoft.com/office/officeart/2005/8/layout/vList2"/>
    <dgm:cxn modelId="{1B1649D7-4F2E-4CFE-A8DC-EA53F05911B0}" type="presParOf" srcId="{193D9AFD-FFA1-4A70-A6C6-659C3E699EEA}" destId="{7DEC86A6-8E5B-44AB-ABFD-45C4E6F0E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06D76-AD05-4760-BD25-56867B9C5395}">
      <dsp:nvSpPr>
        <dsp:cNvPr id="0" name=""/>
        <dsp:cNvSpPr/>
      </dsp:nvSpPr>
      <dsp:spPr>
        <a:xfrm>
          <a:off x="0" y="79710"/>
          <a:ext cx="7178964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Klimaatverandering</a:t>
          </a:r>
          <a:endParaRPr lang="en-US" sz="2000" kern="1200"/>
        </a:p>
      </dsp:txBody>
      <dsp:txXfrm>
        <a:off x="38784" y="118494"/>
        <a:ext cx="7101396" cy="716935"/>
      </dsp:txXfrm>
    </dsp:sp>
    <dsp:sp modelId="{F12E9DE0-7B52-41CF-8CDE-A8A9249230E5}">
      <dsp:nvSpPr>
        <dsp:cNvPr id="0" name=""/>
        <dsp:cNvSpPr/>
      </dsp:nvSpPr>
      <dsp:spPr>
        <a:xfrm>
          <a:off x="0" y="931813"/>
          <a:ext cx="7178964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Afhankelijkheid van wereldmarkt</a:t>
          </a:r>
          <a:endParaRPr lang="en-US" sz="2000" kern="1200"/>
        </a:p>
      </dsp:txBody>
      <dsp:txXfrm>
        <a:off x="38784" y="970597"/>
        <a:ext cx="7101396" cy="716935"/>
      </dsp:txXfrm>
    </dsp:sp>
    <dsp:sp modelId="{527EECAC-044C-4BAB-AF50-78BA281051D8}">
      <dsp:nvSpPr>
        <dsp:cNvPr id="0" name=""/>
        <dsp:cNvSpPr/>
      </dsp:nvSpPr>
      <dsp:spPr>
        <a:xfrm>
          <a:off x="0" y="1783916"/>
          <a:ext cx="7178964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Beheersbaarheid van kosten</a:t>
          </a:r>
          <a:endParaRPr lang="en-US" sz="2000" kern="1200"/>
        </a:p>
      </dsp:txBody>
      <dsp:txXfrm>
        <a:off x="38784" y="1822700"/>
        <a:ext cx="7101396" cy="716935"/>
      </dsp:txXfrm>
    </dsp:sp>
    <dsp:sp modelId="{D7D6255B-9A59-46CE-9485-A8446F02CB57}">
      <dsp:nvSpPr>
        <dsp:cNvPr id="0" name=""/>
        <dsp:cNvSpPr/>
      </dsp:nvSpPr>
      <dsp:spPr>
        <a:xfrm>
          <a:off x="0" y="2636020"/>
          <a:ext cx="7178964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Verwevenheid energie in samenleving maakt verandering complex</a:t>
          </a:r>
          <a:endParaRPr lang="en-US" sz="2000" kern="1200"/>
        </a:p>
      </dsp:txBody>
      <dsp:txXfrm>
        <a:off x="38784" y="2674804"/>
        <a:ext cx="7101396" cy="716935"/>
      </dsp:txXfrm>
    </dsp:sp>
    <dsp:sp modelId="{3F14470F-C077-47C8-95C6-3857D56C0CC2}">
      <dsp:nvSpPr>
        <dsp:cNvPr id="0" name=""/>
        <dsp:cNvSpPr/>
      </dsp:nvSpPr>
      <dsp:spPr>
        <a:xfrm>
          <a:off x="0" y="3488123"/>
          <a:ext cx="7178964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Snelheid gewenst, maar lopen tegen (praktische) beperkingen aan</a:t>
          </a:r>
          <a:endParaRPr lang="en-US" sz="2000" kern="1200"/>
        </a:p>
      </dsp:txBody>
      <dsp:txXfrm>
        <a:off x="38784" y="3526907"/>
        <a:ext cx="7101396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0EBA-8D00-4667-B391-DA5440369B22}">
      <dsp:nvSpPr>
        <dsp:cNvPr id="0" name=""/>
        <dsp:cNvSpPr/>
      </dsp:nvSpPr>
      <dsp:spPr>
        <a:xfrm>
          <a:off x="0" y="16057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Warmtenetten</a:t>
          </a:r>
          <a:endParaRPr lang="en-US" sz="5200" kern="1200"/>
        </a:p>
      </dsp:txBody>
      <dsp:txXfrm>
        <a:off x="60884" y="221462"/>
        <a:ext cx="7057196" cy="1125452"/>
      </dsp:txXfrm>
    </dsp:sp>
    <dsp:sp modelId="{33B62975-AA3A-47B8-8316-0E8C921CFD03}">
      <dsp:nvSpPr>
        <dsp:cNvPr id="0" name=""/>
        <dsp:cNvSpPr/>
      </dsp:nvSpPr>
      <dsp:spPr>
        <a:xfrm>
          <a:off x="0" y="155755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Klimaatneutraal gas</a:t>
          </a:r>
          <a:endParaRPr lang="en-US" sz="5200" kern="1200"/>
        </a:p>
      </dsp:txBody>
      <dsp:txXfrm>
        <a:off x="60884" y="1618442"/>
        <a:ext cx="7057196" cy="1125452"/>
      </dsp:txXfrm>
    </dsp:sp>
    <dsp:sp modelId="{7DEC86A6-8E5B-44AB-ABFD-45C4E6F0E9C3}">
      <dsp:nvSpPr>
        <dsp:cNvPr id="0" name=""/>
        <dsp:cNvSpPr/>
      </dsp:nvSpPr>
      <dsp:spPr>
        <a:xfrm>
          <a:off x="0" y="295453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Elektriciteitsnetten</a:t>
          </a:r>
          <a:endParaRPr lang="en-US" sz="5200" kern="1200"/>
        </a:p>
      </dsp:txBody>
      <dsp:txXfrm>
        <a:off x="60884" y="3015422"/>
        <a:ext cx="7057196" cy="1125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0EBA-8D00-4667-B391-DA5440369B22}">
      <dsp:nvSpPr>
        <dsp:cNvPr id="0" name=""/>
        <dsp:cNvSpPr/>
      </dsp:nvSpPr>
      <dsp:spPr>
        <a:xfrm>
          <a:off x="0" y="160578"/>
          <a:ext cx="7178964" cy="12472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Warmtenetten</a:t>
          </a:r>
          <a:endParaRPr lang="en-US" sz="5200" kern="1200"/>
        </a:p>
      </dsp:txBody>
      <dsp:txXfrm>
        <a:off x="60884" y="221462"/>
        <a:ext cx="7057196" cy="1125452"/>
      </dsp:txXfrm>
    </dsp:sp>
    <dsp:sp modelId="{33B62975-AA3A-47B8-8316-0E8C921CFD03}">
      <dsp:nvSpPr>
        <dsp:cNvPr id="0" name=""/>
        <dsp:cNvSpPr/>
      </dsp:nvSpPr>
      <dsp:spPr>
        <a:xfrm>
          <a:off x="0" y="155755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Klimaatneutraal gas</a:t>
          </a:r>
          <a:endParaRPr lang="en-US" sz="5200" kern="1200"/>
        </a:p>
      </dsp:txBody>
      <dsp:txXfrm>
        <a:off x="60884" y="1618442"/>
        <a:ext cx="7057196" cy="1125452"/>
      </dsp:txXfrm>
    </dsp:sp>
    <dsp:sp modelId="{7DEC86A6-8E5B-44AB-ABFD-45C4E6F0E9C3}">
      <dsp:nvSpPr>
        <dsp:cNvPr id="0" name=""/>
        <dsp:cNvSpPr/>
      </dsp:nvSpPr>
      <dsp:spPr>
        <a:xfrm>
          <a:off x="0" y="295453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Elektriciteitsnetten</a:t>
          </a:r>
          <a:endParaRPr lang="en-US" sz="5200" kern="1200"/>
        </a:p>
      </dsp:txBody>
      <dsp:txXfrm>
        <a:off x="60884" y="3015422"/>
        <a:ext cx="7057196" cy="1125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0EBA-8D00-4667-B391-DA5440369B22}">
      <dsp:nvSpPr>
        <dsp:cNvPr id="0" name=""/>
        <dsp:cNvSpPr/>
      </dsp:nvSpPr>
      <dsp:spPr>
        <a:xfrm>
          <a:off x="0" y="16057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Warmtenetten</a:t>
          </a:r>
          <a:endParaRPr lang="en-US" sz="5200" kern="1200" dirty="0"/>
        </a:p>
      </dsp:txBody>
      <dsp:txXfrm>
        <a:off x="60884" y="221462"/>
        <a:ext cx="7057196" cy="1125452"/>
      </dsp:txXfrm>
    </dsp:sp>
    <dsp:sp modelId="{33B62975-AA3A-47B8-8316-0E8C921CFD03}">
      <dsp:nvSpPr>
        <dsp:cNvPr id="0" name=""/>
        <dsp:cNvSpPr/>
      </dsp:nvSpPr>
      <dsp:spPr>
        <a:xfrm>
          <a:off x="0" y="1557558"/>
          <a:ext cx="7178964" cy="12472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Klimaatneutraal gas</a:t>
          </a:r>
          <a:endParaRPr lang="en-US" sz="5200" kern="1200" dirty="0"/>
        </a:p>
      </dsp:txBody>
      <dsp:txXfrm>
        <a:off x="60884" y="1618442"/>
        <a:ext cx="7057196" cy="1125452"/>
      </dsp:txXfrm>
    </dsp:sp>
    <dsp:sp modelId="{7DEC86A6-8E5B-44AB-ABFD-45C4E6F0E9C3}">
      <dsp:nvSpPr>
        <dsp:cNvPr id="0" name=""/>
        <dsp:cNvSpPr/>
      </dsp:nvSpPr>
      <dsp:spPr>
        <a:xfrm>
          <a:off x="0" y="295453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Elektriciteitsnetten</a:t>
          </a:r>
          <a:endParaRPr lang="en-US" sz="5200" kern="1200"/>
        </a:p>
      </dsp:txBody>
      <dsp:txXfrm>
        <a:off x="60884" y="3015422"/>
        <a:ext cx="7057196" cy="112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0EBA-8D00-4667-B391-DA5440369B22}">
      <dsp:nvSpPr>
        <dsp:cNvPr id="0" name=""/>
        <dsp:cNvSpPr/>
      </dsp:nvSpPr>
      <dsp:spPr>
        <a:xfrm>
          <a:off x="0" y="16057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Warmtenetten</a:t>
          </a:r>
          <a:endParaRPr lang="en-US" sz="5200" kern="1200"/>
        </a:p>
      </dsp:txBody>
      <dsp:txXfrm>
        <a:off x="60884" y="221462"/>
        <a:ext cx="7057196" cy="1125452"/>
      </dsp:txXfrm>
    </dsp:sp>
    <dsp:sp modelId="{33B62975-AA3A-47B8-8316-0E8C921CFD03}">
      <dsp:nvSpPr>
        <dsp:cNvPr id="0" name=""/>
        <dsp:cNvSpPr/>
      </dsp:nvSpPr>
      <dsp:spPr>
        <a:xfrm>
          <a:off x="0" y="1557558"/>
          <a:ext cx="7178964" cy="12472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/>
            <a:t>Klimaatneutraal gas</a:t>
          </a:r>
          <a:endParaRPr lang="en-US" sz="5200" kern="1200"/>
        </a:p>
      </dsp:txBody>
      <dsp:txXfrm>
        <a:off x="60884" y="1618442"/>
        <a:ext cx="7057196" cy="1125452"/>
      </dsp:txXfrm>
    </dsp:sp>
    <dsp:sp modelId="{7DEC86A6-8E5B-44AB-ABFD-45C4E6F0E9C3}">
      <dsp:nvSpPr>
        <dsp:cNvPr id="0" name=""/>
        <dsp:cNvSpPr/>
      </dsp:nvSpPr>
      <dsp:spPr>
        <a:xfrm>
          <a:off x="0" y="2954538"/>
          <a:ext cx="7178964" cy="12472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/>
            <a:t>Elektriciteitsnetten</a:t>
          </a:r>
          <a:endParaRPr lang="en-US" sz="5200" kern="1200" dirty="0"/>
        </a:p>
      </dsp:txBody>
      <dsp:txXfrm>
        <a:off x="60884" y="3015422"/>
        <a:ext cx="7057196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04-06-2025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04-06-2025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3"/>
            <a:ext cx="2951163" cy="49885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1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4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8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0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4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9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647"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599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5"/>
            <a:ext cx="10923588" cy="641205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6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1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  <p15:guide id="3" pos="5608" userDrawn="1">
          <p15:clr>
            <a:srgbClr val="FBAE40"/>
          </p15:clr>
        </p15:guide>
        <p15:guide id="4" pos="59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1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8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4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4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1" y="2289601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2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1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2"/>
            <a:ext cx="5003800" cy="948047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82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7" y="3888001"/>
            <a:ext cx="5004594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1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6362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1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1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82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1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1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4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2" y="1051200"/>
            <a:ext cx="10924381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4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7" y="1051200"/>
            <a:ext cx="10924381" cy="64800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1" y="1839191"/>
            <a:ext cx="10923588" cy="43822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9"/>
            <a:ext cx="3600000" cy="4362337"/>
          </a:xfrm>
        </p:spPr>
        <p:txBody>
          <a:bodyPr/>
          <a:lstStyle>
            <a:lvl1pPr marL="0" indent="0">
              <a:buNone/>
              <a:defRPr sz="2001"/>
            </a:lvl1pPr>
            <a:lvl2pPr marL="313207" indent="0">
              <a:buNone/>
              <a:defRPr sz="1800"/>
            </a:lvl2pPr>
            <a:lvl3pPr marL="630013" indent="0">
              <a:buNone/>
              <a:defRPr sz="1600"/>
            </a:lvl3pPr>
            <a:lvl4pPr marL="943219" indent="0">
              <a:buNone/>
              <a:defRPr sz="1600"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1" y="1859077"/>
            <a:ext cx="7178964" cy="43623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209" indent="0">
              <a:buNone/>
              <a:defRPr sz="1800"/>
            </a:lvl2pPr>
            <a:lvl3pPr marL="914418" indent="0">
              <a:buNone/>
              <a:defRPr sz="1600"/>
            </a:lvl3pPr>
            <a:lvl4pPr marL="1371628" indent="0">
              <a:buNone/>
              <a:defRPr sz="1400"/>
            </a:lvl4pPr>
            <a:lvl5pPr marL="1828837" indent="0">
              <a:buNone/>
              <a:defRPr sz="1400"/>
            </a:lvl5pPr>
            <a:lvl6pPr marL="2286046" indent="0">
              <a:buNone/>
              <a:defRPr sz="1400"/>
            </a:lvl6pPr>
            <a:lvl7pPr marL="2743255" indent="0">
              <a:buNone/>
              <a:defRPr sz="1400"/>
            </a:lvl7pPr>
            <a:lvl8pPr marL="3200464" indent="0">
              <a:buNone/>
              <a:defRPr sz="1400"/>
            </a:lvl8pPr>
            <a:lvl9pPr marL="3657674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Wijkavond Breda, Steven van Polen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201" y="6372038"/>
            <a:ext cx="3781426" cy="264272"/>
          </a:xfrm>
        </p:spPr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1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3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3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3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4" y="0"/>
            <a:ext cx="6099174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599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6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6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4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4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4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1" y="1875619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1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3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3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3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4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Wijkavond Breda, Steven van Polen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3" y="3427414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599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3" y="5162402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1" y="5829386"/>
            <a:ext cx="5138739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 userDrawn="1">
          <p15:clr>
            <a:srgbClr val="FBAE40"/>
          </p15:clr>
        </p15:guide>
        <p15:guide id="2" orient="horz" pos="2656" userDrawn="1">
          <p15:clr>
            <a:srgbClr val="FBAE40"/>
          </p15:clr>
        </p15:guide>
        <p15:guide id="3" pos="4044" userDrawn="1">
          <p15:clr>
            <a:srgbClr val="FBAE40"/>
          </p15:clr>
        </p15:guide>
        <p15:guide id="4" pos="3636" userDrawn="1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599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879601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1" y="3749488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9" indent="0" algn="ctr">
              <a:buNone/>
              <a:defRPr sz="2001"/>
            </a:lvl2pPr>
            <a:lvl3pPr marL="914418" indent="0" algn="ctr">
              <a:buNone/>
              <a:defRPr sz="1800"/>
            </a:lvl3pPr>
            <a:lvl4pPr marL="1371628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5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0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599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4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7" indent="0">
              <a:buNone/>
              <a:defRPr/>
            </a:lvl2pPr>
            <a:lvl3pPr marL="630013" indent="0">
              <a:buNone/>
              <a:defRPr/>
            </a:lvl3pPr>
            <a:lvl4pPr marL="943219" indent="0">
              <a:buNone/>
              <a:defRPr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4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7" indent="0">
              <a:buNone/>
              <a:defRPr/>
            </a:lvl2pPr>
            <a:lvl3pPr marL="630013" indent="0">
              <a:buNone/>
              <a:defRPr/>
            </a:lvl3pPr>
            <a:lvl4pPr marL="943219" indent="0">
              <a:buNone/>
              <a:defRPr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4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7" indent="0">
              <a:buNone/>
              <a:defRPr/>
            </a:lvl2pPr>
            <a:lvl3pPr marL="630013" indent="0">
              <a:buNone/>
              <a:defRPr/>
            </a:lvl3pPr>
            <a:lvl4pPr marL="943219" indent="0">
              <a:buNone/>
              <a:defRPr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4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7" indent="0">
              <a:buNone/>
              <a:defRPr/>
            </a:lvl2pPr>
            <a:lvl3pPr marL="630013" indent="0">
              <a:buNone/>
              <a:defRPr/>
            </a:lvl3pPr>
            <a:lvl4pPr marL="943219" indent="0">
              <a:buNone/>
              <a:defRPr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4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7" indent="0">
              <a:buNone/>
              <a:defRPr/>
            </a:lvl2pPr>
            <a:lvl3pPr marL="630013" indent="0">
              <a:buNone/>
              <a:defRPr/>
            </a:lvl3pPr>
            <a:lvl4pPr marL="943219" indent="0">
              <a:buNone/>
              <a:defRPr/>
            </a:lvl4pPr>
            <a:lvl5pPr marL="1260025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6"/>
            <a:ext cx="1373006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6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4"/>
            <a:ext cx="1373006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4"/>
            <a:ext cx="1373006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6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1"/>
            <a:ext cx="5004000" cy="3931813"/>
          </a:xfrm>
        </p:spPr>
        <p:txBody>
          <a:bodyPr/>
          <a:lstStyle>
            <a:lvl1pPr marL="457209" indent="-457209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13" indent="-216005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8241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3801" cy="1584325"/>
          </a:xfrm>
        </p:spPr>
        <p:txBody>
          <a:bodyPr anchor="b">
            <a:normAutofit/>
          </a:bodyPr>
          <a:lstStyle>
            <a:lvl1pPr algn="r">
              <a:defRPr sz="3599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4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7" indent="0" algn="r">
              <a:buNone/>
              <a:defRPr/>
            </a:lvl2pPr>
            <a:lvl3pPr marL="630013" indent="0" algn="r">
              <a:buNone/>
              <a:defRPr/>
            </a:lvl3pPr>
            <a:lvl4pPr marL="943219" indent="0" algn="r">
              <a:buNone/>
              <a:defRPr/>
            </a:lvl4pPr>
            <a:lvl5pPr marL="1260025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1849584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117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201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6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4" r:id="rId10"/>
    <p:sldLayoutId id="2147483655" r:id="rId11"/>
    <p:sldLayoutId id="2147483689" r:id="rId12"/>
    <p:sldLayoutId id="2147483712" r:id="rId13"/>
    <p:sldLayoutId id="2147483711" r:id="rId14"/>
    <p:sldLayoutId id="2147483675" r:id="rId15"/>
    <p:sldLayoutId id="2147483657" r:id="rId16"/>
    <p:sldLayoutId id="2147483691" r:id="rId17"/>
    <p:sldLayoutId id="2147483729" r:id="rId18"/>
    <p:sldLayoutId id="2147483718" r:id="rId19"/>
    <p:sldLayoutId id="2147483717" r:id="rId20"/>
    <p:sldLayoutId id="2147483714" r:id="rId21"/>
    <p:sldLayoutId id="2147483713" r:id="rId22"/>
    <p:sldLayoutId id="2147483716" r:id="rId23"/>
    <p:sldLayoutId id="2147483715" r:id="rId24"/>
    <p:sldLayoutId id="2147483702" r:id="rId25"/>
    <p:sldLayoutId id="2147483721" r:id="rId26"/>
    <p:sldLayoutId id="2147483740" r:id="rId27"/>
    <p:sldLayoutId id="2147483700" r:id="rId28"/>
    <p:sldLayoutId id="2147483692" r:id="rId29"/>
    <p:sldLayoutId id="2147483722" r:id="rId30"/>
    <p:sldLayoutId id="2147483723" r:id="rId31"/>
  </p:sldLayoutIdLst>
  <p:hf hdr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3599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6" indent="-316806" algn="l" defTabSz="914418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13" indent="-316806" algn="l" defTabSz="914418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946819" indent="-316806" algn="l" defTabSz="914418" rtl="0" eaLnBrk="1" latinLnBrk="0" hangingPunct="1">
        <a:lnSpc>
          <a:spcPct val="100000"/>
        </a:lnSpc>
        <a:spcBef>
          <a:spcPts val="799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25" indent="-316806" algn="l" defTabSz="914418" rtl="0" eaLnBrk="1" latinLnBrk="0" hangingPunct="1">
        <a:lnSpc>
          <a:spcPct val="100000"/>
        </a:lnSpc>
        <a:spcBef>
          <a:spcPts val="601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31" indent="-316806" algn="l" defTabSz="914418" rtl="0" eaLnBrk="1" latinLnBrk="0" hangingPunct="1">
        <a:lnSpc>
          <a:spcPct val="100000"/>
        </a:lnSpc>
        <a:spcBef>
          <a:spcPts val="601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38" indent="-316806" algn="l" defTabSz="914418" rtl="0" eaLnBrk="1" latinLnBrk="0" hangingPunct="1">
        <a:lnSpc>
          <a:spcPct val="100000"/>
        </a:lnSpc>
        <a:spcBef>
          <a:spcPts val="601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2" indent="-72002" algn="l" defTabSz="914418" rtl="0" eaLnBrk="1" latinLnBrk="0" hangingPunct="1">
        <a:lnSpc>
          <a:spcPct val="100000"/>
        </a:lnSpc>
        <a:spcBef>
          <a:spcPts val="601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2" indent="-72002" algn="l" defTabSz="914418" rtl="0" eaLnBrk="1" latinLnBrk="0" hangingPunct="1">
        <a:lnSpc>
          <a:spcPct val="100000"/>
        </a:lnSpc>
        <a:spcBef>
          <a:spcPts val="601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5" indent="-144003" algn="l" defTabSz="914418" rtl="0" eaLnBrk="1" latinLnBrk="0" hangingPunct="1">
        <a:lnSpc>
          <a:spcPct val="100000"/>
        </a:lnSpc>
        <a:spcBef>
          <a:spcPts val="601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683" y="3427012"/>
            <a:ext cx="10923906" cy="1726479"/>
          </a:xfrm>
        </p:spPr>
        <p:txBody>
          <a:bodyPr>
            <a:normAutofit/>
          </a:bodyPr>
          <a:lstStyle/>
          <a:p>
            <a:r>
              <a:rPr lang="nl-NL" b="1" dirty="0"/>
              <a:t>De gebouwde omgeving aardgasvrij: Stapsgewijs afwegingen maken</a:t>
            </a:r>
            <a:endParaRPr lang="nl-NL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34683" y="5568804"/>
            <a:ext cx="10923906" cy="664319"/>
          </a:xfrm>
        </p:spPr>
        <p:txBody>
          <a:bodyPr>
            <a:normAutofit fontScale="92500" lnSpcReduction="20000"/>
          </a:bodyPr>
          <a:lstStyle/>
          <a:p>
            <a:r>
              <a:rPr lang="nl-NL" sz="1600" dirty="0"/>
              <a:t>Presentatie | 2 juni 2025</a:t>
            </a:r>
          </a:p>
          <a:p>
            <a:r>
              <a:rPr lang="nl-NL" sz="1600" dirty="0"/>
              <a:t>Steven van Polen (Planbureau voor de Leefomgeving)</a:t>
            </a:r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10757"/>
            <a:ext cx="12192000" cy="342741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12191999" cy="187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0757"/>
            <a:ext cx="12191999" cy="12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961638B-A319-61C7-F4F8-DF3F240E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886465"/>
            <a:ext cx="5460999" cy="4334948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>
                <a:solidFill>
                  <a:schemeClr val="tx2"/>
                </a:solidFill>
              </a:rPr>
              <a:t>Tot circa 2010</a:t>
            </a:r>
          </a:p>
          <a:p>
            <a:r>
              <a:rPr lang="nl-NL" sz="2000" dirty="0"/>
              <a:t>Energie was ‘onzichtbaar’</a:t>
            </a:r>
          </a:p>
          <a:p>
            <a:r>
              <a:rPr lang="nl-NL" sz="2000" dirty="0"/>
              <a:t>Centrale productie van energie</a:t>
            </a:r>
          </a:p>
          <a:p>
            <a:pPr lvl="1"/>
            <a:r>
              <a:rPr lang="nl-NL" sz="1800" dirty="0"/>
              <a:t>Elektriciteit opgewekt door centrales</a:t>
            </a:r>
          </a:p>
          <a:p>
            <a:pPr lvl="1"/>
            <a:r>
              <a:rPr lang="nl-NL" sz="1800" dirty="0"/>
              <a:t>Levering van aardgas</a:t>
            </a:r>
          </a:p>
          <a:p>
            <a:pPr lvl="1"/>
            <a:r>
              <a:rPr lang="nl-NL" sz="1800" dirty="0"/>
              <a:t>Enkele grootschalige warmtenetten</a:t>
            </a:r>
          </a:p>
          <a:p>
            <a:pPr lvl="1"/>
            <a:r>
              <a:rPr lang="nl-NL" sz="1800" dirty="0"/>
              <a:t>Nauwelijks energie door huishoudens opgewekt</a:t>
            </a:r>
          </a:p>
          <a:p>
            <a:r>
              <a:rPr lang="nl-NL" sz="2000" dirty="0"/>
              <a:t>Onderhoud netten met name gericht op zo laag mogelijke kosten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E25C7C9-F5F5-FF0A-ECAC-68883C4E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centraal naar decentraal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6BC658-7956-BF2E-853D-62C996A4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1ACD8D-BB70-8773-1B4B-B9A995E0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E9D1D8-8489-875F-DA3D-421E4BA9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02034F8E-51DE-00D9-5C18-4E186961DE16}"/>
              </a:ext>
            </a:extLst>
          </p:cNvPr>
          <p:cNvSpPr txBox="1">
            <a:spLocks/>
          </p:cNvSpPr>
          <p:nvPr/>
        </p:nvSpPr>
        <p:spPr>
          <a:xfrm>
            <a:off x="6096000" y="1886465"/>
            <a:ext cx="5460999" cy="4334948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6" indent="-316806" algn="l" defTabSz="914418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13" indent="-316806" algn="l" defTabSz="91441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19" indent="-316806" algn="l" defTabSz="914418" rtl="0" eaLnBrk="1" latinLnBrk="0" hangingPunct="1">
              <a:lnSpc>
                <a:spcPct val="100000"/>
              </a:lnSpc>
              <a:spcBef>
                <a:spcPts val="799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25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31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38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5" indent="-144003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chemeClr val="tx2"/>
                </a:solidFill>
              </a:rPr>
              <a:t>Vanaf 2010</a:t>
            </a:r>
          </a:p>
          <a:p>
            <a:r>
              <a:rPr lang="nl-NL" sz="2000" dirty="0"/>
              <a:t>Energie werd ‘zichtbaar’</a:t>
            </a:r>
          </a:p>
          <a:p>
            <a:r>
              <a:rPr lang="nl-NL" sz="2000" dirty="0"/>
              <a:t>Meer decentrale productie van energie</a:t>
            </a:r>
          </a:p>
          <a:p>
            <a:pPr lvl="1"/>
            <a:r>
              <a:rPr lang="nl-NL" sz="1800" dirty="0"/>
              <a:t>Snelle groei zonnepanelen</a:t>
            </a:r>
          </a:p>
          <a:p>
            <a:pPr lvl="1"/>
            <a:r>
              <a:rPr lang="nl-NL" sz="1800" dirty="0"/>
              <a:t>Meer buurtinitiatieven/energie-coöperaties</a:t>
            </a:r>
          </a:p>
          <a:p>
            <a:pPr lvl="1"/>
            <a:r>
              <a:rPr lang="nl-NL" sz="1800" dirty="0"/>
              <a:t>Meer ‘kleine’ warmtenetten</a:t>
            </a:r>
          </a:p>
          <a:p>
            <a:r>
              <a:rPr lang="nl-NL" sz="2000" dirty="0"/>
              <a:t>Elektriciteitsnetten onder druk doordat er grotere (ruimtelijke) wisselingen zijn in vraag en aanbod van elektriciteit. </a:t>
            </a:r>
          </a:p>
        </p:txBody>
      </p:sp>
    </p:spTree>
    <p:extLst>
      <p:ext uri="{BB962C8B-B14F-4D97-AF65-F5344CB8AC3E}">
        <p14:creationId xmlns:p14="http://schemas.microsoft.com/office/powerpoint/2010/main" val="425594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712856-BA89-B12D-C85C-065933AA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hoe willen we dit aansturen?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BB826-49BC-C145-E9DB-91670BB7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248DF9-487C-C35C-15EC-20BC2E31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797843-F8A1-43B7-DED1-B474975D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9AA62FB2-4299-56A8-4536-71F057440372}"/>
              </a:ext>
            </a:extLst>
          </p:cNvPr>
          <p:cNvSpPr txBox="1">
            <a:spLocks/>
          </p:cNvSpPr>
          <p:nvPr/>
        </p:nvSpPr>
        <p:spPr>
          <a:xfrm>
            <a:off x="787400" y="2038865"/>
            <a:ext cx="4457921" cy="4334948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6" indent="-316806" algn="l" defTabSz="914418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13" indent="-316806" algn="l" defTabSz="91441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19" indent="-316806" algn="l" defTabSz="914418" rtl="0" eaLnBrk="1" latinLnBrk="0" hangingPunct="1">
              <a:lnSpc>
                <a:spcPct val="100000"/>
              </a:lnSpc>
              <a:spcBef>
                <a:spcPts val="799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25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31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38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5" indent="-144003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Hoe verbinden we de opgave van een abstract niveau naar plannen in de wijk?</a:t>
            </a:r>
          </a:p>
          <a:p>
            <a:r>
              <a:rPr lang="nl-NL" sz="2000" dirty="0"/>
              <a:t>Hoe verbinden we verschillende opgaven zoals de warmtetransitie, sociale opgaven en de </a:t>
            </a:r>
            <a:r>
              <a:rPr lang="nl-NL" sz="2000" dirty="0" err="1"/>
              <a:t>materialenvraag</a:t>
            </a:r>
            <a:endParaRPr lang="nl-NL" sz="2000" dirty="0"/>
          </a:p>
          <a:p>
            <a:r>
              <a:rPr lang="nl-NL" sz="2000" dirty="0"/>
              <a:t>Hoe blijven we stappen zetten in deze complexiteit?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68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AA2955-938F-3D33-3C64-138E138E6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Klimaatakkoord (2019) is opgenomen dat gemeenten een regierol hebben in de warmtetransitie</a:t>
            </a:r>
          </a:p>
          <a:p>
            <a:r>
              <a:rPr lang="nl-NL" dirty="0"/>
              <a:t>De invulling van deze regierol verschilt tussen gemeenten, onder andere afhankelijk van beschikbare capaciteit en lokale (on)mogelijkheden</a:t>
            </a:r>
          </a:p>
          <a:p>
            <a:r>
              <a:rPr lang="nl-NL" dirty="0"/>
              <a:t>Op nationaal niveau wordt veelal gestuurd door middel van subsidies, wetgeving en andere regelgeving. Gemeenten kunnen eventueel aanvullende subsidies geven, afhankelijk van specifieke doelstellingen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D447EC-0208-D76D-7B9D-7F19E15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in de regie voor aardgasvrij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24C50D-5BDC-E5D8-EBB4-A7584243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2E8A80-9301-6936-A900-7DF6A76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45B4A-C307-49F0-88E9-90D2DA6A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56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schermopname, diagram, lijn&#10;&#10;Door AI gegenereerde inhoud is mogelijk onjuist.">
            <a:extLst>
              <a:ext uri="{FF2B5EF4-FFF2-40B4-BE49-F238E27FC236}">
                <a16:creationId xmlns:a16="http://schemas.microsoft.com/office/drawing/2014/main" id="{D6F01CE4-15A4-8195-C4C9-3C28F7A8E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2795" r="4267" b="51855"/>
          <a:stretch/>
        </p:blipFill>
        <p:spPr>
          <a:xfrm>
            <a:off x="4431928" y="2168389"/>
            <a:ext cx="7441378" cy="394115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881F86-FE2D-996E-DF0F-F8EA3FE6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Jaarlijkse evaluatie op doelstellingen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793CB1-5626-C102-2840-032F4FCA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CDCC6F-9CFC-A63C-8641-4C2AEA42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0A81D9-7FC6-B285-CF29-8E5CB63F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21ED9BCF-7C42-A877-DAC6-4196B8B81B48}"/>
              </a:ext>
            </a:extLst>
          </p:cNvPr>
          <p:cNvSpPr txBox="1">
            <a:spLocks/>
          </p:cNvSpPr>
          <p:nvPr/>
        </p:nvSpPr>
        <p:spPr>
          <a:xfrm>
            <a:off x="787401" y="2038865"/>
            <a:ext cx="3566885" cy="4334948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6" indent="-316806" algn="l" defTabSz="914418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13" indent="-316806" algn="l" defTabSz="91441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19" indent="-316806" algn="l" defTabSz="914418" rtl="0" eaLnBrk="1" latinLnBrk="0" hangingPunct="1">
              <a:lnSpc>
                <a:spcPct val="100000"/>
              </a:lnSpc>
              <a:spcBef>
                <a:spcPts val="799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25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31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38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5" indent="-144003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Klimaat- en energieverkenning wordt jaarlijks gepubliceerd</a:t>
            </a:r>
          </a:p>
          <a:p>
            <a:r>
              <a:rPr lang="nl-NL" dirty="0"/>
              <a:t>Raming van de effecten van beleid op de emissies tot en met 2030/2035</a:t>
            </a:r>
          </a:p>
          <a:p>
            <a:r>
              <a:rPr lang="nl-NL" dirty="0"/>
              <a:t>Controle of doelstelling binnen bereik is</a:t>
            </a:r>
          </a:p>
        </p:txBody>
      </p:sp>
    </p:spTree>
    <p:extLst>
      <p:ext uri="{BB962C8B-B14F-4D97-AF65-F5344CB8AC3E}">
        <p14:creationId xmlns:p14="http://schemas.microsoft.com/office/powerpoint/2010/main" val="4511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4D771E-EF4C-30E0-3798-4CDE24C0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Sturen in een complexe opgave is… complex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E1FB48-127A-EA8A-6681-9B5BDA82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FA9127-3290-8013-D092-3BBEED67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0D4765-F757-C4CA-8EC3-5BAF705D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FFF26BC-D7E4-7259-F7F9-429E4F3C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Geheel is niet te overzien</a:t>
            </a:r>
          </a:p>
          <a:p>
            <a:r>
              <a:rPr lang="nl-NL" dirty="0"/>
              <a:t>Veel partijen betrokken</a:t>
            </a:r>
          </a:p>
          <a:p>
            <a:r>
              <a:rPr lang="nl-NL" dirty="0"/>
              <a:t>Er spelen veel belangen</a:t>
            </a:r>
          </a:p>
          <a:p>
            <a:r>
              <a:rPr lang="nl-NL" dirty="0"/>
              <a:t>De wereld verandert constant</a:t>
            </a:r>
          </a:p>
          <a:p>
            <a:r>
              <a:rPr lang="nl-NL" dirty="0"/>
              <a:t>Elke (technologische) optie kent voor- en nadelen</a:t>
            </a:r>
          </a:p>
          <a:p>
            <a:r>
              <a:rPr lang="nl-NL" dirty="0"/>
              <a:t>Er wordt veel (mis)informatie verspreid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35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454DA8-340D-FC89-C085-BA67C571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Sturen in een complexe opgave is… complex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1B6CD-6B99-A3DA-18F7-DB8D1B01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1D5C2C-32F5-0ACD-F0E8-A034DD1C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2FC26C-8A1F-CB91-8714-04710A7C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C60B9C2-A5C7-DA15-3E56-1303D2FC4C86}"/>
              </a:ext>
            </a:extLst>
          </p:cNvPr>
          <p:cNvSpPr/>
          <p:nvPr/>
        </p:nvSpPr>
        <p:spPr>
          <a:xfrm>
            <a:off x="1491181" y="2292361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Doorwerking van keuzes op alle facetten is niet te overzien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256BEB1-F853-9552-3A17-DD4B8B88A4CC}"/>
              </a:ext>
            </a:extLst>
          </p:cNvPr>
          <p:cNvSpPr/>
          <p:nvPr/>
        </p:nvSpPr>
        <p:spPr>
          <a:xfrm>
            <a:off x="4598505" y="1638168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Veel partijen betrokken met elk zijn/haar belangen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2164922-5E75-58BF-7BFE-866FDE90489B}"/>
              </a:ext>
            </a:extLst>
          </p:cNvPr>
          <p:cNvSpPr/>
          <p:nvPr/>
        </p:nvSpPr>
        <p:spPr>
          <a:xfrm>
            <a:off x="1491180" y="3895773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wereld verandert constant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66B79D7-786E-5110-72F1-075FF812DB93}"/>
              </a:ext>
            </a:extLst>
          </p:cNvPr>
          <p:cNvSpPr/>
          <p:nvPr/>
        </p:nvSpPr>
        <p:spPr>
          <a:xfrm>
            <a:off x="7705829" y="2309059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onderwerp gaat bewoners, terecht, aan het hart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DE174F1-7ED7-3295-F8B0-0CE5DE6A4226}"/>
              </a:ext>
            </a:extLst>
          </p:cNvPr>
          <p:cNvSpPr/>
          <p:nvPr/>
        </p:nvSpPr>
        <p:spPr>
          <a:xfrm>
            <a:off x="4598505" y="4902938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Er wordt veel (mis)informatie verspreid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8DF09B1-831D-5AE3-AC02-05F6828564EE}"/>
              </a:ext>
            </a:extLst>
          </p:cNvPr>
          <p:cNvSpPr/>
          <p:nvPr/>
        </p:nvSpPr>
        <p:spPr>
          <a:xfrm>
            <a:off x="7705829" y="3895772"/>
            <a:ext cx="2733261" cy="13417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 behoud je de energie van buurtinitiatieven?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EC78471-11D9-6FBA-80C0-4A0C297315F6}"/>
              </a:ext>
            </a:extLst>
          </p:cNvPr>
          <p:cNvSpPr/>
          <p:nvPr/>
        </p:nvSpPr>
        <p:spPr>
          <a:xfrm>
            <a:off x="4750904" y="3429000"/>
            <a:ext cx="2325757" cy="115293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 te sturen?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912FA6F-ACFC-1372-627E-9CD2EC4606CC}"/>
              </a:ext>
            </a:extLst>
          </p:cNvPr>
          <p:cNvSpPr/>
          <p:nvPr/>
        </p:nvSpPr>
        <p:spPr>
          <a:xfrm>
            <a:off x="8825328" y="5364872"/>
            <a:ext cx="2733261" cy="857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En nog meer…</a:t>
            </a:r>
          </a:p>
        </p:txBody>
      </p:sp>
    </p:spTree>
    <p:extLst>
      <p:ext uri="{BB962C8B-B14F-4D97-AF65-F5344CB8AC3E}">
        <p14:creationId xmlns:p14="http://schemas.microsoft.com/office/powerpoint/2010/main" val="59280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5D47-1449-E22B-EBEA-A50C7BD9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AA6218D9-EEC1-2F6C-2DBF-7102A0F2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7" y="3888001"/>
            <a:ext cx="9253277" cy="2333413"/>
          </a:xfrm>
        </p:spPr>
        <p:txBody>
          <a:bodyPr/>
          <a:lstStyle/>
          <a:p>
            <a:r>
              <a:rPr lang="nl-NL" dirty="0"/>
              <a:t>Enkele onderwerpen uitgelicht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A47E50D0-178E-EBA8-5817-CBAE0B2867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460C00A-210B-65B9-E832-E90544AE22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1F428D5-4578-3128-6F40-CFA11709E2E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3BF56C2D-B931-C3FA-6E8F-FFC2AAA2FD2E}"/>
              </a:ext>
            </a:extLst>
          </p:cNvPr>
          <p:cNvSpPr/>
          <p:nvPr/>
        </p:nvSpPr>
        <p:spPr>
          <a:xfrm>
            <a:off x="10334627" y="3888001"/>
            <a:ext cx="1133829" cy="111983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7" name="Tijdelijke aanduiding voor afbeelding 6" descr="Afbeelding met publiek, buitenshuis, massa, ventilator&#10;&#10;Door AI gegenereerde inhoud is mogelijk onjuist.">
            <a:extLst>
              <a:ext uri="{FF2B5EF4-FFF2-40B4-BE49-F238E27FC236}">
                <a16:creationId xmlns:a16="http://schemas.microsoft.com/office/drawing/2014/main" id="{BBF0F0F3-DFF7-64D1-ABE7-EA8AE37B0F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4" b="28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706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6AE6960-FE9C-B769-256F-1D99BDE2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onderwerpen die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uitgelicht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1B968F7-1A45-129C-8862-1497BF489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8859" y="1851139"/>
            <a:ext cx="3600000" cy="4362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4E6615-DEBF-CD5B-11AE-80B92E75670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201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02-06-2025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7A7689-5AE7-8988-D2D0-D707F7B70D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Wijkavond Breda, Steven van Polen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551929-73BE-D52C-E26A-C25E4DBB06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6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graphicFrame>
        <p:nvGraphicFramePr>
          <p:cNvPr id="11" name="Tijdelijke aanduiding voor inhoud 8">
            <a:extLst>
              <a:ext uri="{FF2B5EF4-FFF2-40B4-BE49-F238E27FC236}">
                <a16:creationId xmlns:a16="http://schemas.microsoft.com/office/drawing/2014/main" id="{16A88B53-025A-FCDF-1A10-3E455F6A05B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85450599"/>
              </p:ext>
            </p:extLst>
          </p:nvPr>
        </p:nvGraphicFramePr>
        <p:xfrm>
          <a:off x="635001" y="1859077"/>
          <a:ext cx="7178964" cy="43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05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E548-866F-8421-11C8-19E4ADD4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502C83-B446-2242-9943-62361887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onderwerpen die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uitgelicht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7392BD-CDB3-3D65-792B-0138CBE34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8859" y="1851139"/>
            <a:ext cx="3600000" cy="4362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5EA881-63BD-5CA6-F7BB-4015618820E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201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02-06-2025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FC2FCF-8FFA-9359-1F4D-0E94F09DC8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Wijkavond Breda, Steven van Polen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5314FE-C1EF-700E-BCCD-C1554BDFDD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6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graphicFrame>
        <p:nvGraphicFramePr>
          <p:cNvPr id="11" name="Tijdelijke aanduiding voor inhoud 8">
            <a:extLst>
              <a:ext uri="{FF2B5EF4-FFF2-40B4-BE49-F238E27FC236}">
                <a16:creationId xmlns:a16="http://schemas.microsoft.com/office/drawing/2014/main" id="{25B01353-48C5-B52B-3CBB-82AEAA4C8FF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83599909"/>
              </p:ext>
            </p:extLst>
          </p:nvPr>
        </p:nvGraphicFramePr>
        <p:xfrm>
          <a:off x="635001" y="1859077"/>
          <a:ext cx="7178964" cy="43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52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C2C0B40-AA38-620A-0386-C0F7E202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886465"/>
            <a:ext cx="11450982" cy="4414944"/>
          </a:xfrm>
        </p:spPr>
        <p:txBody>
          <a:bodyPr/>
          <a:lstStyle/>
          <a:p>
            <a:r>
              <a:rPr lang="nl-NL" sz="2000" dirty="0"/>
              <a:t>Doelstelling Klimaatakkoord: 500.000 extra aansluitingen in 2030</a:t>
            </a:r>
          </a:p>
          <a:p>
            <a:pPr lvl="1"/>
            <a:r>
              <a:rPr lang="nl-NL" sz="1800" dirty="0"/>
              <a:t>Deze doelstelling wordt waarschijnlijk niet gehaald (extra aansluitingen KEV 2024: 70.000)</a:t>
            </a:r>
            <a:endParaRPr lang="nl-NL" sz="2000" dirty="0"/>
          </a:p>
          <a:p>
            <a:r>
              <a:rPr lang="nl-NL" sz="2000" dirty="0"/>
              <a:t>Er wordt op dit moment gewerkt aan nieuwe wetgeving voor warmtenetten: Wet collectieve warmte (</a:t>
            </a:r>
            <a:r>
              <a:rPr lang="nl-NL" sz="2000" dirty="0" err="1"/>
              <a:t>WcW</a:t>
            </a:r>
            <a:r>
              <a:rPr lang="nl-NL" sz="2000" dirty="0"/>
              <a:t>)</a:t>
            </a:r>
          </a:p>
          <a:p>
            <a:pPr lvl="1"/>
            <a:r>
              <a:rPr lang="nl-NL" sz="1800" dirty="0"/>
              <a:t>Minimaal 50% van warmtebedrijf in publiek bezit</a:t>
            </a:r>
          </a:p>
          <a:p>
            <a:pPr lvl="1"/>
            <a:r>
              <a:rPr lang="nl-NL" sz="1800" dirty="0"/>
              <a:t>Andere opbouw van de prijs voor warmte</a:t>
            </a:r>
          </a:p>
          <a:p>
            <a:pPr lvl="1"/>
            <a:r>
              <a:rPr lang="nl-NL" sz="1800" dirty="0"/>
              <a:t>Grotere rol voor gemeenten door het vaststellen van warmtekavels</a:t>
            </a:r>
            <a:endParaRPr lang="nl-NL" sz="2000" dirty="0"/>
          </a:p>
          <a:p>
            <a:r>
              <a:rPr lang="nl-NL" sz="2000" dirty="0"/>
              <a:t>Diverse subsidies voor warmtenetten:</a:t>
            </a:r>
          </a:p>
          <a:p>
            <a:pPr lvl="1"/>
            <a:r>
              <a:rPr lang="nl-NL" sz="1800" dirty="0"/>
              <a:t>Voor de warmtebron via de Subsidie Duurzame Energie (SDE++)</a:t>
            </a:r>
          </a:p>
          <a:p>
            <a:pPr lvl="1"/>
            <a:r>
              <a:rPr lang="nl-NL" sz="1800" dirty="0"/>
              <a:t>Voor de infrastructuur via de Warmtenetten Investeringssubsidie (WIS)</a:t>
            </a:r>
          </a:p>
          <a:p>
            <a:pPr lvl="1"/>
            <a:r>
              <a:rPr lang="nl-NL" sz="1800" dirty="0"/>
              <a:t>Voor inpandige kosten voor bijvoorbeeld VVE (SVVE)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E17C6E-A03C-132D-B0EC-15889A381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stand van zaken: Warmtenetten (I)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E9E26B-C796-FC6C-CF39-BCFE45EC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F0B994-09A7-E1B4-D74B-670244A8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F45FD7-1CE0-67D4-A877-B8809FE7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4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FF0730B-034C-C864-FC82-F9EEC98F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van presentatie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C37129F-E53F-5507-5D02-F37C74AEF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Waarom een aardgasvrije gebouwde omgeving?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02710B52-2D56-738B-E597-FEF69CDED3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Het onderwerp energie in transitie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4ADEFCD7-4A2C-502F-7DE3-0618DD35F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Enkele onderwerpen uitgelicht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A9D447D-319E-7CF4-4BEF-72B0A082B3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BB87893-2A57-ED2D-EA2E-5949491F1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D67A4E4-55CB-DFB0-B71A-AC95F31C1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EF6D321-F7E5-723F-CF3D-76AA7558E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55CBAA-8DD1-D359-1DC6-601598B04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85CD02A-8CA0-4F54-A563-AB16BD46E69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B2E08DB8-8305-1CBA-C6CE-4E9FDABD355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B1CC4D45-B6D2-DFBF-B349-DEFF2F29B4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99EE39F-716E-5D6B-16A3-06BA66387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5925509-43A4-BB5A-4570-6FC090BBA2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30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498B-95D6-F6DE-41F2-D8FD5810A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5A3C3CB-CC08-1923-649B-8DB362D9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11556999" cy="4334948"/>
          </a:xfrm>
        </p:spPr>
        <p:txBody>
          <a:bodyPr/>
          <a:lstStyle/>
          <a:p>
            <a:r>
              <a:rPr lang="nl-NL" sz="2000" dirty="0"/>
              <a:t>Grootschalige warmtenetten kennen op dit moment uitdagingen rondom:</a:t>
            </a:r>
          </a:p>
          <a:p>
            <a:pPr lvl="1"/>
            <a:r>
              <a:rPr lang="nl-NL" sz="1800" dirty="0"/>
              <a:t>Het imago van warmtenetten </a:t>
            </a:r>
          </a:p>
          <a:p>
            <a:pPr lvl="1"/>
            <a:r>
              <a:rPr lang="nl-NL" sz="1800" dirty="0"/>
              <a:t>De onzekerheid rondom de nieuwe wetgeving</a:t>
            </a:r>
          </a:p>
          <a:p>
            <a:pPr lvl="1"/>
            <a:r>
              <a:rPr lang="nl-NL" sz="1800" dirty="0"/>
              <a:t>Het verzamelen van voldoende draagvlak om een collectieve optie te realiseren</a:t>
            </a:r>
          </a:p>
          <a:p>
            <a:pPr lvl="1"/>
            <a:r>
              <a:rPr lang="nl-NL" sz="1800" dirty="0"/>
              <a:t>De onzekerheid over kosten van warmtenetten</a:t>
            </a:r>
          </a:p>
          <a:p>
            <a:pPr lvl="1"/>
            <a:r>
              <a:rPr lang="nl-NL" sz="1800" dirty="0"/>
              <a:t>De (toekomstige) beschikbaarheid van (duurzame) warmtebronnen voor de warmtenetten</a:t>
            </a:r>
          </a:p>
          <a:p>
            <a:pPr lvl="1"/>
            <a:r>
              <a:rPr lang="nl-NL" sz="1800" dirty="0"/>
              <a:t>Potentie wordt al gedeeltelijk ingevuld door individuele opties (isolatie, warmtepompen)</a:t>
            </a:r>
          </a:p>
          <a:p>
            <a:r>
              <a:rPr lang="nl-NL" sz="2000" dirty="0"/>
              <a:t>Kleinschalige warmtenetten</a:t>
            </a:r>
          </a:p>
          <a:p>
            <a:pPr lvl="1"/>
            <a:r>
              <a:rPr lang="nl-NL" sz="1800" dirty="0"/>
              <a:t>Uitdagingen komen overeen met die van grootschalige warmtenetten</a:t>
            </a:r>
          </a:p>
          <a:p>
            <a:pPr lvl="1"/>
            <a:r>
              <a:rPr lang="nl-NL" sz="1800" dirty="0"/>
              <a:t>Maar vaak wel meer draagvlak door kleinere schaal, aansluiten op bestaande initiatieven</a:t>
            </a:r>
          </a:p>
          <a:p>
            <a:pPr lvl="1"/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7678BE2-F247-78D1-8146-6F05BD21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stand van zaken: Warmtenetten (II)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3065E9-6CAB-D37C-6A17-C33BCABF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F6374-4F95-26B3-5D41-A1AC2D7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FBFBE6-0C4F-B6DF-3311-474FFAD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2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748D344-B3C9-18CF-17FB-AF6D6FA4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886464"/>
            <a:ext cx="5460999" cy="4485573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u="sng" dirty="0">
                <a:solidFill>
                  <a:schemeClr val="tx2"/>
                </a:solidFill>
              </a:rPr>
              <a:t>Niet-Meer-Dan-Anders (NMDA)</a:t>
            </a:r>
          </a:p>
          <a:p>
            <a:r>
              <a:rPr lang="nl-NL" sz="2000" dirty="0"/>
              <a:t>Principe is: Je betaalt als huishouden niet meer op een warmtenet dan wanneer je op aardgas zou zitten</a:t>
            </a:r>
          </a:p>
          <a:p>
            <a:r>
              <a:rPr lang="nl-NL" sz="2000" dirty="0"/>
              <a:t>Kosten gebaseerd op voorbeeldwoningen</a:t>
            </a:r>
          </a:p>
          <a:p>
            <a:r>
              <a:rPr lang="nl-NL" sz="2000" dirty="0"/>
              <a:t>Kosten zijn niet transparant</a:t>
            </a:r>
          </a:p>
          <a:p>
            <a:r>
              <a:rPr lang="nl-NL" sz="2000" dirty="0"/>
              <a:t>Zelfde prijs in heel Nederland voor warmte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D47F8E-64FA-9932-4C58-D997D861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186885" cy="636244"/>
          </a:xfrm>
        </p:spPr>
        <p:txBody>
          <a:bodyPr/>
          <a:lstStyle/>
          <a:p>
            <a:r>
              <a:rPr lang="nl-NL" dirty="0"/>
              <a:t>Warmtenetten: Voorstel nieuwe kostenopbouw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D060A4-0345-123F-32F7-C44953B9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A302AB-3B66-4BDD-20E9-ADCD1F42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1D977-9D77-860A-9E11-3A32B1B0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DFBCEBA-155F-D046-5C07-EA15653D7356}"/>
              </a:ext>
            </a:extLst>
          </p:cNvPr>
          <p:cNvSpPr txBox="1">
            <a:spLocks/>
          </p:cNvSpPr>
          <p:nvPr/>
        </p:nvSpPr>
        <p:spPr>
          <a:xfrm>
            <a:off x="6096000" y="1886463"/>
            <a:ext cx="5460999" cy="44855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numCol="1" spcCol="468000" rtlCol="0">
            <a:noAutofit/>
          </a:bodyPr>
          <a:lstStyle>
            <a:lvl1pPr marL="316806" indent="-316806" algn="l" defTabSz="914418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13" indent="-316806" algn="l" defTabSz="91441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19" indent="-316806" algn="l" defTabSz="914418" rtl="0" eaLnBrk="1" latinLnBrk="0" hangingPunct="1">
              <a:lnSpc>
                <a:spcPct val="100000"/>
              </a:lnSpc>
              <a:spcBef>
                <a:spcPts val="799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25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31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38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5" indent="-144003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nl-NL" u="sng" dirty="0">
                <a:solidFill>
                  <a:schemeClr val="tx2"/>
                </a:solidFill>
              </a:rPr>
              <a:t>Kosten+ methode</a:t>
            </a:r>
            <a:r>
              <a:rPr lang="nl-NL" dirty="0"/>
              <a:t> </a:t>
            </a:r>
          </a:p>
          <a:p>
            <a:r>
              <a:rPr lang="nl-NL" sz="2000" dirty="0"/>
              <a:t>Principe is: Je betaalt de kosten die gelden voor het warmtenet waar een huishouden op aangesloten is</a:t>
            </a:r>
          </a:p>
          <a:p>
            <a:r>
              <a:rPr lang="nl-NL" sz="2000" dirty="0"/>
              <a:t>Kostenopbouw wordt transparanter</a:t>
            </a:r>
          </a:p>
          <a:p>
            <a:r>
              <a:rPr lang="nl-NL" sz="2000" dirty="0"/>
              <a:t>Verschil in kosten in/tussen gemeenten </a:t>
            </a:r>
          </a:p>
          <a:p>
            <a:r>
              <a:rPr lang="nl-NL" sz="2000" dirty="0"/>
              <a:t>Nieuwe systematiek waarbij warmtebedrijven een voorstel maken voor gemeenten</a:t>
            </a:r>
          </a:p>
          <a:p>
            <a:r>
              <a:rPr lang="nl-NL" sz="2000" dirty="0"/>
              <a:t>Verschil kleine/grote warmtenetten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7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9DCA7-6392-DE0E-E6D4-CAC9219A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6AC3D7F-26D1-260B-1A87-A96E13AF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onderwerpen die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uitgelicht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CB86775-9253-5153-CA5A-3890ACE73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8859" y="1851139"/>
            <a:ext cx="3600000" cy="4362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D1B066-94A5-6AE3-5DED-1947E3B6810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201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02-06-2025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B85692-ED66-62A5-AB22-BBA408470A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Wijkavond Breda, Steven van Polen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0D4E37-C3B6-67B5-D105-9042ADF80E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6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22</a:t>
            </a:fld>
            <a:endParaRPr lang="nl-NL"/>
          </a:p>
        </p:txBody>
      </p:sp>
      <p:graphicFrame>
        <p:nvGraphicFramePr>
          <p:cNvPr id="11" name="Tijdelijke aanduiding voor inhoud 8">
            <a:extLst>
              <a:ext uri="{FF2B5EF4-FFF2-40B4-BE49-F238E27FC236}">
                <a16:creationId xmlns:a16="http://schemas.microsoft.com/office/drawing/2014/main" id="{55598F50-AD21-7AD1-84E3-61256BFAAC9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164369396"/>
              </p:ext>
            </p:extLst>
          </p:nvPr>
        </p:nvGraphicFramePr>
        <p:xfrm>
          <a:off x="635001" y="1859077"/>
          <a:ext cx="7178964" cy="43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611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1D2BF-4111-80C9-9423-8C609133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9F0DEA7-FFAC-927F-436E-CEE846F4D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Doelstelling Klimaatakkoord: 2 miljard m</a:t>
            </a:r>
            <a:r>
              <a:rPr lang="nl-NL" sz="2000" baseline="30000" dirty="0"/>
              <a:t>3</a:t>
            </a:r>
            <a:r>
              <a:rPr lang="nl-NL" sz="2000" dirty="0"/>
              <a:t> groen gas in 2030</a:t>
            </a:r>
          </a:p>
          <a:p>
            <a:pPr lvl="1"/>
            <a:r>
              <a:rPr lang="nl-NL" sz="1800" dirty="0"/>
              <a:t>Deze doelstelling wordt waarschijnlijk niet gehaald (KEV 2024: 0,3 – 0,5 miljard m</a:t>
            </a:r>
            <a:r>
              <a:rPr lang="nl-NL" sz="1800" baseline="30000" dirty="0"/>
              <a:t>3</a:t>
            </a:r>
            <a:r>
              <a:rPr lang="nl-NL" sz="1800" dirty="0"/>
              <a:t>)</a:t>
            </a:r>
            <a:endParaRPr lang="nl-NL" sz="2000" dirty="0"/>
          </a:p>
          <a:p>
            <a:r>
              <a:rPr lang="nl-NL" sz="2000" dirty="0"/>
              <a:t>Voor de Startanalyse aardgasvrije buurten hebben de ministeries besloten dat de </a:t>
            </a:r>
            <a:r>
              <a:rPr lang="nl-NL" sz="2000" b="1" dirty="0">
                <a:solidFill>
                  <a:schemeClr val="tx2"/>
                </a:solidFill>
              </a:rPr>
              <a:t>beleidsambitie</a:t>
            </a:r>
            <a:r>
              <a:rPr lang="nl-NL" sz="2000" dirty="0"/>
              <a:t> voor 2050 is om </a:t>
            </a:r>
            <a:r>
              <a:rPr lang="nl-NL" sz="2000" b="1" dirty="0">
                <a:solidFill>
                  <a:schemeClr val="tx2"/>
                </a:solidFill>
              </a:rPr>
              <a:t>2 miljard m3 klimaatneutraal gas </a:t>
            </a:r>
            <a:r>
              <a:rPr lang="nl-NL" sz="2000" dirty="0"/>
              <a:t>(groen gas en groene waterstof) beschikbaar te stellen voor de </a:t>
            </a:r>
            <a:r>
              <a:rPr lang="nl-NL" sz="2000" b="1" dirty="0">
                <a:solidFill>
                  <a:schemeClr val="tx2"/>
                </a:solidFill>
              </a:rPr>
              <a:t>gebouwde omgeving</a:t>
            </a:r>
          </a:p>
          <a:p>
            <a:r>
              <a:rPr lang="nl-NL" sz="2000" dirty="0"/>
              <a:t>Deze ambitie is hoog en zeer onzeker, gegeven:</a:t>
            </a:r>
          </a:p>
          <a:p>
            <a:pPr lvl="1"/>
            <a:r>
              <a:rPr lang="nl-NL" sz="1800" dirty="0"/>
              <a:t>De beperkte productie op dit moment</a:t>
            </a:r>
          </a:p>
          <a:p>
            <a:pPr lvl="1"/>
            <a:r>
              <a:rPr lang="nl-NL" sz="1800" dirty="0"/>
              <a:t>De ambities voor 2050 zijn gestoeld op onzekere, nog theoretische technologieën (potentie is daarmee zeer onzeker)</a:t>
            </a:r>
          </a:p>
          <a:p>
            <a:pPr lvl="1"/>
            <a:r>
              <a:rPr lang="nl-NL" sz="1800" dirty="0"/>
              <a:t>Groene waterstof en groen gas worden eerder ingezet in andere sectoren dan de gebouwde omgeving blijkt uit de Trajectverkenning Klimaatneutraal Nederland 2050</a:t>
            </a:r>
          </a:p>
          <a:p>
            <a:pPr lvl="1"/>
            <a:r>
              <a:rPr lang="nl-NL" sz="1800" dirty="0"/>
              <a:t>Kosten stijgen des te schaarser klimaatneutrale gassen worden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EDFCA9F-4770-95A4-1ED4-40FE1052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stand van zaken: Klimaatneutraal gas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65669D-67EA-9CED-6A52-E03D39E0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EBF02A-0D52-51D1-AC3C-401BB2D3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633B79-0BDF-D289-B39D-FA2EC24C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917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6237CBE-70D5-8A96-2901-51C9C026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8F1E38-9D3B-895F-0371-A4A3B737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1202503" cy="636244"/>
          </a:xfrm>
        </p:spPr>
        <p:txBody>
          <a:bodyPr/>
          <a:lstStyle/>
          <a:p>
            <a:r>
              <a:rPr lang="nl-NL" dirty="0"/>
              <a:t>Methode: Trajectverkenning klimaatneutraal NL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CEB9FC14-6F8C-1F4C-5D9B-AA591E27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94AF2E7-64D7-B2BF-9626-B6E5C46D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B115EB9-D79B-A8ED-4F9E-BEADCDB5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CB1763-4B71-197F-41FA-530ECFE6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83" y="1729151"/>
            <a:ext cx="6209841" cy="48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3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F8E9A6C-C72C-807F-392A-FA796A0A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Verdeling van klimaatneutrale gassen</a:t>
            </a:r>
          </a:p>
          <a:p>
            <a:r>
              <a:rPr lang="nl-NL" dirty="0"/>
              <a:t>Klimaatneutraal gassen worden met name ingezet in de sectoren waar weinig andere mogelijkheden voor handen zijn:</a:t>
            </a:r>
          </a:p>
          <a:p>
            <a:pPr lvl="1"/>
            <a:r>
              <a:rPr lang="nl-NL" dirty="0"/>
              <a:t>Industrie</a:t>
            </a:r>
          </a:p>
          <a:p>
            <a:pPr lvl="1"/>
            <a:r>
              <a:rPr lang="nl-NL" dirty="0"/>
              <a:t>Mobiliteit (o.a. luchtvaart)</a:t>
            </a:r>
          </a:p>
          <a:p>
            <a:r>
              <a:rPr lang="nl-NL" dirty="0"/>
              <a:t>Voor de gebouwde omgeving zijn er andere mogelijkheden om de energievraag in te vullen die gunstiger zijn:</a:t>
            </a:r>
          </a:p>
          <a:p>
            <a:pPr lvl="1"/>
            <a:r>
              <a:rPr lang="nl-NL" dirty="0"/>
              <a:t>Warmtepompen</a:t>
            </a:r>
          </a:p>
          <a:p>
            <a:pPr lvl="1"/>
            <a:r>
              <a:rPr lang="nl-NL" dirty="0"/>
              <a:t>Warmtenetten</a:t>
            </a:r>
          </a:p>
          <a:p>
            <a:pPr lvl="1"/>
            <a:r>
              <a:rPr lang="nl-NL" dirty="0"/>
              <a:t>Isolatie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738D7A-8B9E-C5B7-8045-4A1A490D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uit deze studie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66927-7A5A-FBB8-4731-9DD1D986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95E05-4999-0FDD-15BC-25CC0B2E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A288F-BC37-52F8-F54D-5215328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25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23E07-BA48-C0E7-3402-CA78EE17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E3346A-D618-AD1E-4AA2-AA7D17E6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onderwerpen die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uitgelicht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AC02ED-9BF0-2D0A-3D30-D0BD04BFA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8859" y="1851139"/>
            <a:ext cx="3600000" cy="4362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4C733D-ED6F-8395-3CC6-2DCEFFE59FF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201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02-06-2025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988A5B-0DB7-0BCC-7057-1080B0EDF6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Wijkavond Breda, Steven van Polen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431F76-D7E9-8086-AF9C-4D811CD5A6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6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26</a:t>
            </a:fld>
            <a:endParaRPr lang="nl-NL"/>
          </a:p>
        </p:txBody>
      </p:sp>
      <p:graphicFrame>
        <p:nvGraphicFramePr>
          <p:cNvPr id="11" name="Tijdelijke aanduiding voor inhoud 8">
            <a:extLst>
              <a:ext uri="{FF2B5EF4-FFF2-40B4-BE49-F238E27FC236}">
                <a16:creationId xmlns:a16="http://schemas.microsoft.com/office/drawing/2014/main" id="{BF17E7BE-9F1C-600E-3D69-60F99B7D2460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60242297"/>
              </p:ext>
            </p:extLst>
          </p:nvPr>
        </p:nvGraphicFramePr>
        <p:xfrm>
          <a:off x="635001" y="1859077"/>
          <a:ext cx="7178964" cy="43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042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24B0683-E86B-DF93-3F6E-FACF8712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886465"/>
            <a:ext cx="11182625" cy="4334948"/>
          </a:xfrm>
        </p:spPr>
        <p:txBody>
          <a:bodyPr/>
          <a:lstStyle/>
          <a:p>
            <a:r>
              <a:rPr lang="nl-NL" dirty="0"/>
              <a:t>Het Nederlandse elektriciteitsnet is in de basis nog zeer betrouwbaar</a:t>
            </a:r>
          </a:p>
          <a:p>
            <a:r>
              <a:rPr lang="nl-NL" dirty="0"/>
              <a:t>Maar een groei van:</a:t>
            </a:r>
          </a:p>
          <a:p>
            <a:pPr lvl="1"/>
            <a:r>
              <a:rPr lang="nl-NL" dirty="0"/>
              <a:t>Aanbod: Zeer snelle groei in elektriciteitsopwekking met zonnepanelen en windmolens op diverse plekken in het land</a:t>
            </a:r>
          </a:p>
          <a:p>
            <a:pPr lvl="1"/>
            <a:r>
              <a:rPr lang="nl-NL" dirty="0"/>
              <a:t>Vraag: Toenemende vraag door elektrificatie, dus meer elektrische auto’s, elektrische verwarming en airco’s</a:t>
            </a:r>
          </a:p>
          <a:p>
            <a:r>
              <a:rPr lang="nl-NL" dirty="0"/>
              <a:t>Maar op dit moment beperkt sturing op waar/wat komt</a:t>
            </a:r>
          </a:p>
          <a:p>
            <a:r>
              <a:rPr lang="nl-NL" dirty="0"/>
              <a:t>Op momenten kan het zijn dat het elektriciteitsnet teveel belast wordt en dat zijn vaak momenten waarop alles tegelijk aan gaat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4F69541-7BF1-154D-DBBF-026A55AB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 op het elektriciteitsnet neemt toe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813858-7FD4-2CB9-D72C-37AE81DB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74BE7F-9A18-8DAE-D0F5-6949170D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E25563-C760-B9B8-D0B6-CE6B246A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74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C5E2DF-9AAA-73B0-5913-EE6060A8E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basis: het elektriciteitsnet verzwaren</a:t>
            </a:r>
          </a:p>
          <a:p>
            <a:r>
              <a:rPr lang="nl-NL" dirty="0"/>
              <a:t>De belasting zit in piekmomenten, daar stuurt de netbeheerder ook op. Maar hoe vaak komen deze momenten voor?</a:t>
            </a:r>
          </a:p>
          <a:p>
            <a:r>
              <a:rPr lang="nl-NL" dirty="0"/>
              <a:t>En kunnen we de elektriciteitsnetten ontlasten om deze pieken te voorkomen?</a:t>
            </a:r>
          </a:p>
          <a:p>
            <a:pPr lvl="1"/>
            <a:r>
              <a:rPr lang="nl-NL" dirty="0"/>
              <a:t>In plaats van nachtstroom naar dagstroom</a:t>
            </a:r>
          </a:p>
          <a:p>
            <a:pPr lvl="1"/>
            <a:r>
              <a:rPr lang="nl-NL" dirty="0"/>
              <a:t>Partijen belonen om geen elektriciteit te produceren? </a:t>
            </a:r>
          </a:p>
          <a:p>
            <a:r>
              <a:rPr lang="nl-NL" dirty="0"/>
              <a:t>Hoe zorgen we dat we niet vastlopen in congestie?</a:t>
            </a:r>
          </a:p>
          <a:p>
            <a:pPr lvl="1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EB1450-E106-3AA6-9D03-86987449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er zijn ook oplossingen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79F65C-E20F-2A97-0FE5-2785FDD9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0FACA-13AA-56D0-5289-7ACAE9A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D818D-877E-556D-BF46-3809B2A9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68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2ADF5D0-EB75-E8EF-29C3-B548063A6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Netbeheerders vragen al lang om meer toekomstbestendig te investeren (zie bijvoorbeeld Wet Voortgang Energietransitie)</a:t>
            </a:r>
          </a:p>
          <a:p>
            <a:r>
              <a:rPr lang="nl-NL" dirty="0"/>
              <a:t>Maar is tegen gehouden door de politiek omdat deze kostenminimalisatie op dat moment belangrijk was dan het realiseren van een elektriciteitsnet voor de toekomst</a:t>
            </a:r>
          </a:p>
          <a:p>
            <a:r>
              <a:rPr lang="nl-NL" dirty="0"/>
              <a:t>Nu zit het vast en is haast geboden</a:t>
            </a:r>
          </a:p>
          <a:p>
            <a:r>
              <a:rPr lang="nl-NL" dirty="0"/>
              <a:t>Dit is een les voor de gebouwde omgeving:</a:t>
            </a:r>
            <a:br>
              <a:rPr lang="nl-NL" dirty="0"/>
            </a:br>
            <a:r>
              <a:rPr lang="nl-NL" b="1" dirty="0">
                <a:solidFill>
                  <a:schemeClr val="tx2"/>
                </a:solidFill>
              </a:rPr>
              <a:t>We moeten nu stapsgewijs de keuzes maken om te zorgen dat we niet weer overvallen worden.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B7C4FA-19EA-A079-F1E2-C636A98C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Elektriciteitsnetten zijn een 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80BCC6-6B97-B5A2-9885-8A27C991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1CE64D-3EAA-3FC3-51DC-D3A0ED95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E7EE5-DB9E-73FC-8D6A-EE914516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6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20" descr="Afbeelding met gras, plant, groen, buitenshuis&#10;&#10;Door AI gegenereerde inhoud is mogelijk onjuist.">
            <a:extLst>
              <a:ext uri="{FF2B5EF4-FFF2-40B4-BE49-F238E27FC236}">
                <a16:creationId xmlns:a16="http://schemas.microsoft.com/office/drawing/2014/main" id="{7266F0B2-D60C-6E99-DA7E-1AEEA4086B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17048"/>
          <a:stretch/>
        </p:blipFill>
        <p:spPr/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19156020-DA32-F037-836A-E39927E2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7" y="3888001"/>
            <a:ext cx="10924382" cy="2333413"/>
          </a:xfrm>
        </p:spPr>
        <p:txBody>
          <a:bodyPr/>
          <a:lstStyle/>
          <a:p>
            <a:r>
              <a:rPr lang="nl-NL" dirty="0"/>
              <a:t>Waarom een aardgasvrije gebouwde omgeving?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9B4383A4-F2EF-35FC-D7EA-9F36556BF7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AC1066D6-5ED3-5DD7-6A21-06AFB6DD78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B7D6951-7BED-AAA5-58B6-FDA1BD5AF0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3" name="Stroomdiagram: Verbindingslijn 22">
            <a:extLst>
              <a:ext uri="{FF2B5EF4-FFF2-40B4-BE49-F238E27FC236}">
                <a16:creationId xmlns:a16="http://schemas.microsoft.com/office/drawing/2014/main" id="{A201F163-6212-903E-B632-EC7A61AE5862}"/>
              </a:ext>
            </a:extLst>
          </p:cNvPr>
          <p:cNvSpPr/>
          <p:nvPr/>
        </p:nvSpPr>
        <p:spPr>
          <a:xfrm>
            <a:off x="10334627" y="3888001"/>
            <a:ext cx="1133829" cy="111983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892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C40F3B3-0E55-F541-9B47-DF6E4223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 afsluiting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2967284-C0BA-39FC-BA22-8FCD88D6A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145158" cy="5168900"/>
          </a:xfrm>
        </p:spPr>
        <p:txBody>
          <a:bodyPr/>
          <a:lstStyle/>
          <a:p>
            <a:r>
              <a:rPr lang="nl-NL" dirty="0"/>
              <a:t>De energietransitie is van groot belang om ons minder afhankelijk te maken</a:t>
            </a:r>
          </a:p>
          <a:p>
            <a:r>
              <a:rPr lang="nl-NL" dirty="0"/>
              <a:t>Om deze te realiseren worden keuzes in onzekerheid gemaakt</a:t>
            </a:r>
          </a:p>
          <a:p>
            <a:r>
              <a:rPr lang="nl-NL" dirty="0"/>
              <a:t>Niet alles hoeft in 1 keer: kijk bij vervanging/verhuizing waar een duurzame stap mogelijk is</a:t>
            </a:r>
          </a:p>
          <a:p>
            <a:r>
              <a:rPr lang="nl-NL" dirty="0"/>
              <a:t>Nu keuzes maken zodat we straks niet </a:t>
            </a:r>
            <a:r>
              <a:rPr lang="nl-NL"/>
              <a:t>overvallen worden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1EAE29-242D-7679-196E-F3D7BF1B1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23EBB-3293-795B-2498-BFBE021CC2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7D241F-59B8-07F1-2DE2-1D9607495A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05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0226-9A7A-1DFC-B504-CD13FF48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116A91-6CB4-B2AF-7D30-87A695DF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7" y="3888001"/>
            <a:ext cx="9253277" cy="2333413"/>
          </a:xfrm>
        </p:spPr>
        <p:txBody>
          <a:bodyPr/>
          <a:lstStyle/>
          <a:p>
            <a:r>
              <a:rPr lang="nl-NL" dirty="0"/>
              <a:t>Nog vragen (na de pauze)?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8389BF21-78F7-C203-BBCE-6D8056E619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4EADE44-B756-8839-4F22-6CFB2AEA3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AAF74E5-0429-8B79-BDD6-F879465C9D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DDB8BB7B-FC8C-7314-9C27-25E6D879E649}"/>
              </a:ext>
            </a:extLst>
          </p:cNvPr>
          <p:cNvSpPr/>
          <p:nvPr/>
        </p:nvSpPr>
        <p:spPr>
          <a:xfrm>
            <a:off x="10334627" y="3888001"/>
            <a:ext cx="1133829" cy="111983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2"/>
                </a:solidFill>
              </a:rPr>
              <a:t>4</a:t>
            </a:r>
          </a:p>
        </p:txBody>
      </p:sp>
      <p:pic>
        <p:nvPicPr>
          <p:cNvPr id="6" name="Tijdelijke aanduiding voor afbeelding 5" descr="Afbeelding met meubels, stoel, overdekt, zitten&#10;&#10;Door AI gegenereerde inhoud is mogelijk onjuist.">
            <a:extLst>
              <a:ext uri="{FF2B5EF4-FFF2-40B4-BE49-F238E27FC236}">
                <a16:creationId xmlns:a16="http://schemas.microsoft.com/office/drawing/2014/main" id="{8F3C24B8-DD6F-056B-9007-E7C860B13A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9" b="25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51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EB972B8-3867-4B02-8CF1-4CF691F9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4"/>
            <a:ext cx="11395074" cy="636244"/>
          </a:xfrm>
        </p:spPr>
        <p:txBody>
          <a:bodyPr/>
          <a:lstStyle/>
          <a:p>
            <a:r>
              <a:rPr lang="nl-NL" dirty="0"/>
              <a:t>Energie is een bouwsteen van onze samenleving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10F357-9CFC-5410-5A60-8D4399FD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5C513F-A134-08DC-A8FA-502FD840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FAD18A-1D2C-29E4-8740-EC0D0EC3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D3A8F760-FA68-705B-4F66-0D6FB382F380}"/>
              </a:ext>
            </a:extLst>
          </p:cNvPr>
          <p:cNvSpPr txBox="1">
            <a:spLocks/>
          </p:cNvSpPr>
          <p:nvPr/>
        </p:nvSpPr>
        <p:spPr>
          <a:xfrm>
            <a:off x="787401" y="2038865"/>
            <a:ext cx="5346699" cy="4334948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6" indent="-316806" algn="l" defTabSz="914418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13" indent="-316806" algn="l" defTabSz="91441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19" indent="-316806" algn="l" defTabSz="914418" rtl="0" eaLnBrk="1" latinLnBrk="0" hangingPunct="1">
              <a:lnSpc>
                <a:spcPct val="100000"/>
              </a:lnSpc>
              <a:spcBef>
                <a:spcPts val="799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25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31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38" indent="-316806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2" indent="-72002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5" indent="-144003" algn="l" defTabSz="914418" rtl="0" eaLnBrk="1" latinLnBrk="0" hangingPunct="1">
              <a:lnSpc>
                <a:spcPct val="100000"/>
              </a:lnSpc>
              <a:spcBef>
                <a:spcPts val="601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Industriële revolutie</a:t>
            </a:r>
          </a:p>
          <a:p>
            <a:r>
              <a:rPr lang="nl-NL" dirty="0"/>
              <a:t>Vondst van aardgas in Groningen</a:t>
            </a:r>
          </a:p>
          <a:p>
            <a:r>
              <a:rPr lang="nl-NL" dirty="0"/>
              <a:t>Oliecrisis</a:t>
            </a:r>
          </a:p>
          <a:p>
            <a:r>
              <a:rPr lang="nl-NL" dirty="0"/>
              <a:t>Ontwikkeling kernenergie</a:t>
            </a:r>
          </a:p>
          <a:p>
            <a:r>
              <a:rPr lang="nl-NL" dirty="0"/>
              <a:t>Toename in elektrische apparaten </a:t>
            </a:r>
          </a:p>
          <a:p>
            <a:r>
              <a:rPr lang="nl-NL" dirty="0"/>
              <a:t>Opkomst van de digitale wereld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35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5646-E8D9-D5AD-3EE1-3DD03FFA8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0CD97B1-0753-B934-A9F5-A957D1EF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648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b="0" kern="1200" baseline="0">
                <a:latin typeface="+mj-lt"/>
                <a:ea typeface="+mj-ea"/>
                <a:cs typeface="+mj-cs"/>
              </a:rPr>
              <a:t>Maar (fossiele) energie kent ook nadelen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BDBBBF-B61C-1118-84D0-99DC50BBFD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201" y="6372038"/>
            <a:ext cx="3781426" cy="264272"/>
          </a:xfrm>
        </p:spPr>
        <p:txBody>
          <a:bodyPr vert="horz" lIns="91440" tIns="0" rIns="9144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latin typeface="+mn-lt"/>
                <a:ea typeface="+mn-ea"/>
                <a:cs typeface="+mn-cs"/>
              </a:rPr>
              <a:t>02-06-2025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2C89A3-EB48-2F4C-0093-74DA7C3BCC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latin typeface="+mn-lt"/>
                <a:ea typeface="+mn-ea"/>
                <a:cs typeface="+mn-cs"/>
              </a:rPr>
              <a:t>Wijkavond Breda, Steven van Polen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4C210A-708F-8361-EE33-46FF1F8055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6" y="6372038"/>
            <a:ext cx="919163" cy="264272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graphicFrame>
        <p:nvGraphicFramePr>
          <p:cNvPr id="12" name="Tijdelijke aanduiding voor inhoud 8">
            <a:extLst>
              <a:ext uri="{FF2B5EF4-FFF2-40B4-BE49-F238E27FC236}">
                <a16:creationId xmlns:a16="http://schemas.microsoft.com/office/drawing/2014/main" id="{E994CB90-F26D-1676-FB6B-10743C05B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825159"/>
              </p:ext>
            </p:extLst>
          </p:nvPr>
        </p:nvGraphicFramePr>
        <p:xfrm>
          <a:off x="635001" y="1859077"/>
          <a:ext cx="7178964" cy="43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87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ABD44D2-87EC-6B04-7012-D67382346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92" y="1812053"/>
            <a:ext cx="5286683" cy="266564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799169D-0306-F34C-EBF6-387219D6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relevantie komt ook veel informatie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9C61B9-EF87-3E97-9832-75803DFB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BF9DF9-082E-E7D2-61D6-A01EB6DB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B5CA3-D8D6-9995-3CEF-EDC527E6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A0066D-0565-F6EA-456E-C3DABE56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8758"/>
            <a:ext cx="5912154" cy="329581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18F7240-93DD-1992-5ADB-9CC47070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927" y="4704611"/>
            <a:ext cx="5254932" cy="154360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AEAA4AD-B741-B670-4B19-682A02E3F6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517"/>
          <a:stretch/>
        </p:blipFill>
        <p:spPr>
          <a:xfrm>
            <a:off x="416251" y="4704611"/>
            <a:ext cx="5793563" cy="10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20D084-AFF3-ECE9-5F33-F1742F67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wereld is in toenemende mate onzeker en onze afhankelijkheid van (fossiele) energie brengt risico’s met zich mee</a:t>
            </a:r>
          </a:p>
          <a:p>
            <a:r>
              <a:rPr lang="nl-NL" dirty="0"/>
              <a:t>Om de gevolgen van klimaatverandering te beperken is een afbouw van de uitstoot van broeikasgassen nodig</a:t>
            </a:r>
          </a:p>
          <a:p>
            <a:r>
              <a:rPr lang="nl-NL" dirty="0"/>
              <a:t>Voor de gebouwde omgeving betekent dit: De overstap van aardgas naar andere energievormen</a:t>
            </a:r>
          </a:p>
          <a:p>
            <a:r>
              <a:rPr lang="nl-NL" dirty="0"/>
              <a:t>Daarbij gaat het om veel huishoudens, met elk zijn/haar eigen voorkeuren en voorwaarden. </a:t>
            </a:r>
          </a:p>
          <a:p>
            <a:r>
              <a:rPr lang="nl-NL" dirty="0"/>
              <a:t>De transitie in de gebouwde omgeving is hiermee in essentie een maatschappelijke transitie.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F0E145-0865-0A80-8D15-900DB8F0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Samengevat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ABBC3-ECB9-96A5-784F-CFD2EA7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422E69-63C1-4D0E-55EA-A4E14456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A48BA-4E41-8360-C5DD-EF6E7F9C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664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30AFEC5-9431-27D6-1AF2-91A27F52D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>
                <a:solidFill>
                  <a:schemeClr val="tx2"/>
                </a:solidFill>
              </a:rPr>
              <a:t>De complexiteit kan verlammend werken</a:t>
            </a:r>
          </a:p>
          <a:p>
            <a:r>
              <a:rPr lang="nl-NL" sz="1800" dirty="0"/>
              <a:t>Door de hoeveelheid informatie is het moeilijk te overzien wat wel/geen goede keuze is en dit kan maken dat de keuze wordt gemaakt ‘niks te doen’</a:t>
            </a:r>
          </a:p>
          <a:p>
            <a:r>
              <a:rPr lang="nl-NL" sz="1800" dirty="0"/>
              <a:t>Nu ‘niks doen’ betekent echter dat we steeds langer afhankelijk blijven van de snelle wisselingen op de wereldmarkt voor energie</a:t>
            </a:r>
          </a:p>
          <a:p>
            <a:r>
              <a:rPr lang="nl-NL" sz="1800" dirty="0"/>
              <a:t>‘Niks doen’ brengt dus ook kosten en risico’s met zich mee</a:t>
            </a:r>
          </a:p>
          <a:p>
            <a:pPr marL="0" indent="0">
              <a:buNone/>
            </a:pPr>
            <a:r>
              <a:rPr lang="nl-NL" sz="1800" b="1" dirty="0">
                <a:solidFill>
                  <a:schemeClr val="tx2"/>
                </a:solidFill>
              </a:rPr>
              <a:t>Maar hoe dan verder?</a:t>
            </a:r>
          </a:p>
          <a:p>
            <a:r>
              <a:rPr lang="nl-NL" sz="1800" dirty="0"/>
              <a:t>De transitie hoeft niet in 1 dag, maar kan stapsgewijs</a:t>
            </a:r>
          </a:p>
          <a:p>
            <a:r>
              <a:rPr lang="nl-NL" sz="1800" dirty="0"/>
              <a:t>Doel voor ogen houden, gesprek met elkaar aangaan en durven keuzes te maken (gegeven de grote onzekerheid)</a:t>
            </a:r>
          </a:p>
          <a:p>
            <a:r>
              <a:rPr lang="nl-NL" sz="1800" dirty="0"/>
              <a:t>Afwegingen in beslissingen transparant maken, ook aangeven dat de belangen van sommigen niet ingewilligd kunnen worden</a:t>
            </a:r>
            <a:endParaRPr lang="nl-NL" sz="20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52126B-CEC8-A7F1-5529-EC4CAED7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wat betekent dit nu?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E933D8-A1AE-EF5C-BD95-CF63D1CC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1BD4C6-44FD-69F0-FE57-5F0A6C92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89B103-4EE2-5BE2-8620-ED1F4B07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4E88-6AA6-5728-58BF-38C10842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03DBBE80-85F7-31F4-127F-BAA83C5D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7" y="3888001"/>
            <a:ext cx="9253277" cy="2333413"/>
          </a:xfrm>
        </p:spPr>
        <p:txBody>
          <a:bodyPr/>
          <a:lstStyle/>
          <a:p>
            <a:r>
              <a:rPr lang="nl-NL" dirty="0"/>
              <a:t>Het onderwerp energie in transitie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A074B49C-2923-DDDE-8442-AE9A21F904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02-06-2025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C76CAA85-42CE-86E3-571A-2173A0C615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Wijkavond Breda, Steven van Polen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645A904B-EEEB-6B16-15FE-EE2DEC784C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1890A089-5D84-5898-5F42-40DA236F5129}"/>
              </a:ext>
            </a:extLst>
          </p:cNvPr>
          <p:cNvSpPr/>
          <p:nvPr/>
        </p:nvSpPr>
        <p:spPr>
          <a:xfrm>
            <a:off x="10334627" y="3888001"/>
            <a:ext cx="1133829" cy="111983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6" name="Tijdelijke aanduiding voor afbeelding 5" descr="Afbeelding met 3d-modellering, tekenfilm, Digitale composities, pc-game&#10;&#10;Door AI gegenereerde inhoud is mogelijk onjuist.">
            <a:extLst>
              <a:ext uri="{FF2B5EF4-FFF2-40B4-BE49-F238E27FC236}">
                <a16:creationId xmlns:a16="http://schemas.microsoft.com/office/drawing/2014/main" id="{ED5CBF11-26E1-D6D4-2D05-F1A06DC48E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3" b="26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876599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855D62B-040E-4060-8AE8-848B2AB86181}" vid="{35228413-A695-41F3-AFC3-C0F19FE06D3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9523D5059594EA546CE50DDEE7B6C" ma:contentTypeVersion="12" ma:contentTypeDescription="Een nieuw document maken." ma:contentTypeScope="" ma:versionID="2f37ee9b6bef2fe85acba2584ce1b40a">
  <xsd:schema xmlns:xsd="http://www.w3.org/2001/XMLSchema" xmlns:xs="http://www.w3.org/2001/XMLSchema" xmlns:p="http://schemas.microsoft.com/office/2006/metadata/properties" xmlns:ns2="67c8344c-4e55-4526-8f96-ff88f4b8c8a6" xmlns:ns3="c6c1d728-98ff-4fa9-8032-f5af01ab0ff8" targetNamespace="http://schemas.microsoft.com/office/2006/metadata/properties" ma:root="true" ma:fieldsID="7f76e3ddc7746728f096d322bfaea1d8" ns2:_="" ns3:_="">
    <xsd:import namespace="67c8344c-4e55-4526-8f96-ff88f4b8c8a6"/>
    <xsd:import namespace="c6c1d728-98ff-4fa9-8032-f5af01ab0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8344c-4e55-4526-8f96-ff88f4b8c8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3990300c-d600-4513-9bff-3e9eb93c7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1d728-98ff-4fa9-8032-f5af01ab0ff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64c6e3-b9d6-4e1f-b8ae-784a24c7acc9}" ma:internalName="TaxCatchAll" ma:showField="CatchAllData" ma:web="c6c1d728-98ff-4fa9-8032-f5af01ab0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8344c-4e55-4526-8f96-ff88f4b8c8a6">
      <Terms xmlns="http://schemas.microsoft.com/office/infopath/2007/PartnerControls"/>
    </lcf76f155ced4ddcb4097134ff3c332f>
    <TaxCatchAll xmlns="c6c1d728-98ff-4fa9-8032-f5af01ab0ff8" xsi:nil="true"/>
  </documentManagement>
</p:properties>
</file>

<file path=customXml/itemProps1.xml><?xml version="1.0" encoding="utf-8"?>
<ds:datastoreItem xmlns:ds="http://schemas.openxmlformats.org/officeDocument/2006/customXml" ds:itemID="{A95021B1-0755-4B82-BEDB-A328015B5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8344c-4e55-4526-8f96-ff88f4b8c8a6"/>
    <ds:schemaRef ds:uri="c6c1d728-98ff-4fa9-8032-f5af01ab0f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F2E387-2270-462D-836D-CE8287BF3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1681A-6F70-493B-B9DF-DEBA5293B036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6096c12-b01e-45d9-a78e-3c1701122f1c"/>
    <ds:schemaRef ds:uri="caf006c8-538d-4705-85ca-14abef284908"/>
    <ds:schemaRef ds:uri="http://schemas.microsoft.com/office/2006/metadata/properties"/>
    <ds:schemaRef ds:uri="http://purl.org/dc/terms/"/>
    <ds:schemaRef ds:uri="67c8344c-4e55-4526-8f96-ff88f4b8c8a6"/>
    <ds:schemaRef ds:uri="c6c1d728-98ff-4fa9-8032-f5af01ab0f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106871</TotalTime>
  <Words>1722</Words>
  <Application>Microsoft Macintosh PowerPoint</Application>
  <PresentationFormat>Breedbeeld</PresentationFormat>
  <Paragraphs>282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16008 RIJK - Sjabloon 16x9 Mosgroen</vt:lpstr>
      <vt:lpstr>De gebouwde omgeving aardgasvrij: Stapsgewijs afwegingen maken</vt:lpstr>
      <vt:lpstr>Opbouw van presentatie</vt:lpstr>
      <vt:lpstr>Waarom een aardgasvrije gebouwde omgeving?</vt:lpstr>
      <vt:lpstr>Energie is een bouwsteen van onze samenleving</vt:lpstr>
      <vt:lpstr>Maar (fossiele) energie kent ook nadelen</vt:lpstr>
      <vt:lpstr>Met relevantie komt ook veel informatie</vt:lpstr>
      <vt:lpstr>Samengevat</vt:lpstr>
      <vt:lpstr>En wat betekent dit nu?</vt:lpstr>
      <vt:lpstr>Het onderwerp energie in transitie</vt:lpstr>
      <vt:lpstr>Van centraal naar decentraal</vt:lpstr>
      <vt:lpstr>En hoe willen we dit aansturen?</vt:lpstr>
      <vt:lpstr>Gemeente in de regie voor aardgasvrij</vt:lpstr>
      <vt:lpstr>Jaarlijkse evaluatie op doelstellingen</vt:lpstr>
      <vt:lpstr>Sturen in een complexe opgave is… complex</vt:lpstr>
      <vt:lpstr>Sturen in een complexe opgave is… complex</vt:lpstr>
      <vt:lpstr>Enkele onderwerpen uitgelicht</vt:lpstr>
      <vt:lpstr>Drie onderwerpen die worden uitgelicht</vt:lpstr>
      <vt:lpstr>Drie onderwerpen die worden uitgelicht</vt:lpstr>
      <vt:lpstr>Actuele stand van zaken: Warmtenetten (I)</vt:lpstr>
      <vt:lpstr>Actuele stand van zaken: Warmtenetten (II)</vt:lpstr>
      <vt:lpstr>Warmtenetten: Voorstel nieuwe kostenopbouw</vt:lpstr>
      <vt:lpstr>Drie onderwerpen die worden uitgelicht</vt:lpstr>
      <vt:lpstr>Actuele stand van zaken: Klimaatneutraal gas</vt:lpstr>
      <vt:lpstr>Methode: Trajectverkenning klimaatneutraal NL</vt:lpstr>
      <vt:lpstr>Uitkomsten uit deze studie</vt:lpstr>
      <vt:lpstr>Drie onderwerpen die worden uitgelicht</vt:lpstr>
      <vt:lpstr>Druk op het elektriciteitsnet neemt toe</vt:lpstr>
      <vt:lpstr>Maar er zijn ook oplossingen</vt:lpstr>
      <vt:lpstr>Elektriciteitsnetten zijn een les</vt:lpstr>
      <vt:lpstr>Ter afsluiting</vt:lpstr>
      <vt:lpstr>Nog vragen (na de pauze)?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KLE</dc:title>
  <dc:creator>Uyterlinde, Martine</dc:creator>
  <cp:lastModifiedBy>Andrea Nouwens</cp:lastModifiedBy>
  <cp:revision>274</cp:revision>
  <cp:lastPrinted>2021-02-24T09:04:40Z</cp:lastPrinted>
  <dcterms:created xsi:type="dcterms:W3CDTF">2020-12-07T11:55:02Z</dcterms:created>
  <dcterms:modified xsi:type="dcterms:W3CDTF">2025-06-04T13:08:53Z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0x010100FFD9523D5059594EA546CE50DDEE7B6C</vt:lpwstr>
  </property>
</Properties>
</file>